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1" r:id="rId3"/>
    <p:sldId id="299" r:id="rId4"/>
    <p:sldId id="297" r:id="rId5"/>
    <p:sldId id="301" r:id="rId6"/>
    <p:sldId id="302" r:id="rId7"/>
    <p:sldId id="300" r:id="rId8"/>
    <p:sldId id="303" r:id="rId9"/>
    <p:sldId id="286" r:id="rId10"/>
    <p:sldId id="282" r:id="rId11"/>
    <p:sldId id="267" r:id="rId12"/>
    <p:sldId id="268" r:id="rId13"/>
    <p:sldId id="269" r:id="rId14"/>
    <p:sldId id="265" r:id="rId15"/>
    <p:sldId id="266" r:id="rId16"/>
    <p:sldId id="257" r:id="rId17"/>
    <p:sldId id="258" r:id="rId18"/>
    <p:sldId id="259" r:id="rId19"/>
    <p:sldId id="260" r:id="rId20"/>
    <p:sldId id="261" r:id="rId21"/>
    <p:sldId id="262" r:id="rId22"/>
    <p:sldId id="263" r:id="rId23"/>
    <p:sldId id="264" r:id="rId24"/>
    <p:sldId id="293" r:id="rId25"/>
    <p:sldId id="295" r:id="rId26"/>
    <p:sldId id="304" r:id="rId27"/>
    <p:sldId id="294" r:id="rId28"/>
    <p:sldId id="305" r:id="rId29"/>
    <p:sldId id="306" r:id="rId30"/>
    <p:sldId id="307"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9966"/>
    <a:srgbClr val="005250"/>
    <a:srgbClr val="FF9933"/>
    <a:srgbClr val="BBE0E3"/>
    <a:srgbClr val="97FFFF"/>
    <a:srgbClr val="CC0000"/>
    <a:srgbClr val="FF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autoAdjust="0"/>
    <p:restoredTop sz="89785" autoAdjust="0"/>
  </p:normalViewPr>
  <p:slideViewPr>
    <p:cSldViewPr>
      <p:cViewPr varScale="1">
        <p:scale>
          <a:sx n="65" d="100"/>
          <a:sy n="65" d="100"/>
        </p:scale>
        <p:origin x="-17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16.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6.wmf"/><Relationship Id="rId1" Type="http://schemas.openxmlformats.org/officeDocument/2006/relationships/image" Target="../media/image31.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10F32C0-07AD-4B89-8B0F-BFC14B0237D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p:spPr>
        <p:txBody>
          <a:bodyPr/>
          <a:lstStyle/>
          <a:p>
            <a:endParaRPr lang="ru-RU" smtClean="0"/>
          </a:p>
        </p:txBody>
      </p:sp>
      <p:sp>
        <p:nvSpPr>
          <p:cNvPr id="31748" name="Номер слайда 3"/>
          <p:cNvSpPr>
            <a:spLocks noGrp="1"/>
          </p:cNvSpPr>
          <p:nvPr>
            <p:ph type="sldNum" sz="quarter" idx="5"/>
          </p:nvPr>
        </p:nvSpPr>
        <p:spPr>
          <a:noFill/>
        </p:spPr>
        <p:txBody>
          <a:bodyPr/>
          <a:lstStyle/>
          <a:p>
            <a:fld id="{97739564-4969-4359-BE04-08E7596F9604}" type="slidenum">
              <a:rPr lang="ru-RU" smtClean="0"/>
              <a:pPr/>
              <a:t>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endParaRPr lang="ru-RU" smtClean="0"/>
          </a:p>
        </p:txBody>
      </p:sp>
      <p:sp>
        <p:nvSpPr>
          <p:cNvPr id="32772" name="Номер слайда 3"/>
          <p:cNvSpPr>
            <a:spLocks noGrp="1"/>
          </p:cNvSpPr>
          <p:nvPr>
            <p:ph type="sldNum" sz="quarter" idx="5"/>
          </p:nvPr>
        </p:nvSpPr>
        <p:spPr>
          <a:noFill/>
        </p:spPr>
        <p:txBody>
          <a:bodyPr/>
          <a:lstStyle/>
          <a:p>
            <a:fld id="{D9EA52EE-18DA-4A1A-BBCF-73A0B378FB23}" type="slidenum">
              <a:rPr lang="ru-RU" smtClean="0"/>
              <a:pPr/>
              <a:t>8</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p:spPr>
        <p:txBody>
          <a:bodyPr/>
          <a:lstStyle/>
          <a:p>
            <a:pPr eaLnBrk="1" hangingPunct="1"/>
            <a:r>
              <a:rPr lang="ru-RU" b="1" dirty="0" smtClean="0"/>
              <a:t>Сведения из истории</a:t>
            </a:r>
            <a:r>
              <a:rPr lang="ru-RU" dirty="0" smtClean="0"/>
              <a:t>.</a:t>
            </a:r>
          </a:p>
          <a:p>
            <a:pPr eaLnBrk="1" hangingPunct="1"/>
            <a:r>
              <a:rPr lang="ru-RU" dirty="0" smtClean="0"/>
              <a:t>Великий ученый английский физик, математик и астроном в конце 17 века ввел понятие производной, изучая законы механики, тем самым раскрыл ее механический смысл. Ньютон называл производную флюксией, а саму функцию </a:t>
            </a:r>
            <a:r>
              <a:rPr lang="ru-RU" dirty="0" err="1" smtClean="0"/>
              <a:t>флюентой</a:t>
            </a:r>
            <a:r>
              <a:rPr lang="ru-RU" dirty="0" smtClean="0"/>
              <a:t>, ввел термин предел. Одновременно с Ньютоном развивал учение о производных немецкий ученый Лейбниц. Он исходил из геометрических задач. Термин производная ввел в конце 18 века французский ученый Лагранж, а также ввел современное обозначение производной.</a:t>
            </a:r>
          </a:p>
          <a:p>
            <a:pPr eaLnBrk="1" hangingPunct="1"/>
            <a:endParaRPr lang="ru-RU" dirty="0" smtClean="0"/>
          </a:p>
        </p:txBody>
      </p:sp>
      <p:sp>
        <p:nvSpPr>
          <p:cNvPr id="33796" name="Номер слайда 3"/>
          <p:cNvSpPr>
            <a:spLocks noGrp="1"/>
          </p:cNvSpPr>
          <p:nvPr>
            <p:ph type="sldNum" sz="quarter" idx="5"/>
          </p:nvPr>
        </p:nvSpPr>
        <p:spPr>
          <a:noFill/>
        </p:spPr>
        <p:txBody>
          <a:bodyPr/>
          <a:lstStyle/>
          <a:p>
            <a:fld id="{A1558468-D9F1-40F0-86A4-8FEA579881D9}" type="slidenum">
              <a:rPr lang="ru-RU" smtClean="0"/>
              <a:pPr/>
              <a:t>9</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10A8693-7BCB-485F-91C6-E5DE1ADDDB4B}" type="slidenum">
              <a:rPr lang="ru-RU" smtClean="0"/>
              <a:pPr/>
              <a:t>22</a:t>
            </a:fld>
            <a:endParaRPr lang="ru-R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ru-RU" smtClean="0"/>
              <a:t>2- 49 - 50 Евдокия Ивановна Чирина</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p:spPr>
        <p:txBody>
          <a:bodyPr/>
          <a:lstStyle/>
          <a:p>
            <a:endParaRPr lang="ru-RU" smtClean="0"/>
          </a:p>
        </p:txBody>
      </p:sp>
      <p:sp>
        <p:nvSpPr>
          <p:cNvPr id="35844" name="Номер слайда 3"/>
          <p:cNvSpPr>
            <a:spLocks noGrp="1"/>
          </p:cNvSpPr>
          <p:nvPr>
            <p:ph type="sldNum" sz="quarter" idx="5"/>
          </p:nvPr>
        </p:nvSpPr>
        <p:spPr>
          <a:noFill/>
        </p:spPr>
        <p:txBody>
          <a:bodyPr/>
          <a:lstStyle/>
          <a:p>
            <a:fld id="{C0021FDF-495E-401B-BD99-049E9C6FEB91}" type="slidenum">
              <a:rPr lang="ru-RU" smtClean="0"/>
              <a:pPr/>
              <a:t>24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876134F-AEA5-4514-8951-E568D0F30BE8}" type="slidenum">
              <a:rPr lang="ru-RU"/>
              <a:pPr>
                <a:defRPr/>
              </a:pPr>
              <a:t>‹#›</a:t>
            </a:fld>
            <a:endParaRPr lang="ru-RU"/>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431E1C-ABF1-464E-A0BF-97840D181D35}" type="slidenum">
              <a:rPr lang="ru-RU"/>
              <a:pPr>
                <a:defRPr/>
              </a:pPr>
              <a:t>‹#›</a:t>
            </a:fld>
            <a:endParaRPr lang="ru-RU"/>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11EB7F-B317-4066-B111-856DF5CAED97}" type="slidenum">
              <a:rPr lang="ru-RU"/>
              <a:pPr>
                <a:defRPr/>
              </a:pPr>
              <a:t>‹#›</a:t>
            </a:fld>
            <a:endParaRPr lang="ru-RU"/>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C969A9D-1621-48D6-9DFA-D70BA0011A36}" type="slidenum">
              <a:rPr lang="ru-RU"/>
              <a:pPr>
                <a:defRPr/>
              </a:pPr>
              <a:t>‹#›</a:t>
            </a:fld>
            <a:endParaRPr lang="ru-RU"/>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D12EF7-666F-44C2-95B9-8852CC15A363}" type="slidenum">
              <a:rPr lang="ru-RU"/>
              <a:pPr>
                <a:defRPr/>
              </a:pPr>
              <a:t>‹#›</a:t>
            </a:fld>
            <a:endParaRPr lang="ru-RU"/>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B014CB1-0AD2-4008-B405-1C3E58138AED}" type="slidenum">
              <a:rPr lang="ru-RU"/>
              <a:pPr>
                <a:defRPr/>
              </a:pPr>
              <a:t>‹#›</a:t>
            </a:fld>
            <a:endParaRPr lang="ru-RU"/>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ABC45CD-DED8-463F-9DAC-B0667638BA0E}" type="slidenum">
              <a:rPr lang="ru-RU"/>
              <a:pPr>
                <a:defRPr/>
              </a:pPr>
              <a:t>‹#›</a:t>
            </a:fld>
            <a:endParaRPr lang="ru-RU"/>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8B95AE-115F-48ED-9F3D-26DA2A4C7567}" type="slidenum">
              <a:rPr lang="ru-RU"/>
              <a:pPr>
                <a:defRPr/>
              </a:pPr>
              <a:t>‹#›</a:t>
            </a:fld>
            <a:endParaRPr lang="ru-RU"/>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F125856-D0C7-4C5D-B6F3-226C5C4D260A}" type="slidenum">
              <a:rPr lang="ru-RU"/>
              <a:pPr>
                <a:defRPr/>
              </a:pPr>
              <a:t>‹#›</a:t>
            </a:fld>
            <a:endParaRPr lang="ru-RU"/>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9BC4839-8D8E-4CDD-827B-79BF7E0A39FC}" type="slidenum">
              <a:rPr lang="ru-RU"/>
              <a:pPr>
                <a:defRPr/>
              </a:pPr>
              <a:t>‹#›</a:t>
            </a:fld>
            <a:endParaRPr lang="ru-RU"/>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4414435-D669-47A0-AAE2-32ABF39FFCCA}" type="slidenum">
              <a:rPr lang="ru-RU"/>
              <a:pPr>
                <a:defRPr/>
              </a:pPr>
              <a:t>‹#›</a:t>
            </a:fld>
            <a:endParaRPr lang="ru-RU"/>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11C9231-4080-4E54-8A4F-A51F7CBAC42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5.jpeg"/><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2.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7.jpeg"/><Relationship Id="rId7" Type="http://schemas.openxmlformats.org/officeDocument/2006/relationships/oleObject" Target="../embeddings/oleObject13.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slide" Target="slide10.xml"/><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image" Target="../media/image28.jpeg"/><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slide" Target="slide10.xml"/><Relationship Id="rId3" Type="http://schemas.openxmlformats.org/officeDocument/2006/relationships/image" Target="../media/image35.png"/><Relationship Id="rId7" Type="http://schemas.openxmlformats.org/officeDocument/2006/relationships/oleObject" Target="../embeddings/oleObject21.bin"/><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image" Target="../media/image36.png"/><Relationship Id="rId9" Type="http://schemas.openxmlformats.org/officeDocument/2006/relationships/oleObject" Target="../embeddings/oleObject23.bin"/><Relationship Id="rId1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slide" Target="slide10.x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slide" Target="slide10.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3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1403350" y="188913"/>
            <a:ext cx="6769100" cy="1938337"/>
          </a:xfrm>
          <a:prstGeom prst="rect">
            <a:avLst/>
          </a:prstGeom>
          <a:noFill/>
          <a:ln w="9525">
            <a:noFill/>
            <a:miter lim="800000"/>
            <a:headEnd/>
            <a:tailEnd/>
          </a:ln>
          <a:effectLst/>
        </p:spPr>
        <p:txBody>
          <a:bodyPr>
            <a:spAutoFit/>
          </a:bodyPr>
          <a:lstStyle/>
          <a:p>
            <a:pPr algn="ctr">
              <a:spcBef>
                <a:spcPct val="50000"/>
              </a:spcBef>
              <a:defRPr/>
            </a:pPr>
            <a:r>
              <a:rPr lang="ru-RU" sz="6000" b="1" dirty="0">
                <a:solidFill>
                  <a:srgbClr val="339966"/>
                </a:solidFill>
                <a:latin typeface="Gabriola" pitchFamily="82" charset="0"/>
              </a:rPr>
              <a:t>Математика </a:t>
            </a:r>
            <a:br>
              <a:rPr lang="ru-RU" sz="6000" b="1" dirty="0">
                <a:solidFill>
                  <a:srgbClr val="339966"/>
                </a:solidFill>
                <a:latin typeface="Gabriola" pitchFamily="82" charset="0"/>
              </a:rPr>
            </a:br>
            <a:r>
              <a:rPr lang="ru-RU" sz="6000" b="1" dirty="0">
                <a:solidFill>
                  <a:srgbClr val="339966"/>
                </a:solidFill>
                <a:latin typeface="Gabriola" pitchFamily="82" charset="0"/>
              </a:rPr>
              <a:t>и в шутку и всерьез</a:t>
            </a:r>
            <a:endParaRPr lang="ru-RU" sz="6000" b="1" dirty="0">
              <a:solidFill>
                <a:srgbClr val="339966"/>
              </a:solidFill>
              <a:effectLst>
                <a:outerShdw blurRad="38100" dist="38100" dir="2700000" algn="tl">
                  <a:srgbClr val="C0C0C0"/>
                </a:outerShdw>
              </a:effectLst>
            </a:endParaRPr>
          </a:p>
        </p:txBody>
      </p:sp>
      <p:sp>
        <p:nvSpPr>
          <p:cNvPr id="12291" name="Text Box 4"/>
          <p:cNvSpPr txBox="1">
            <a:spLocks noChangeArrowheads="1"/>
          </p:cNvSpPr>
          <p:nvPr/>
        </p:nvSpPr>
        <p:spPr bwMode="auto">
          <a:xfrm>
            <a:off x="900113" y="4868863"/>
            <a:ext cx="7848600" cy="1323975"/>
          </a:xfrm>
          <a:prstGeom prst="rect">
            <a:avLst/>
          </a:prstGeom>
          <a:noFill/>
          <a:ln w="9525">
            <a:noFill/>
            <a:miter lim="800000"/>
            <a:headEnd/>
            <a:tailEnd/>
          </a:ln>
        </p:spPr>
        <p:txBody>
          <a:bodyPr>
            <a:spAutoFit/>
          </a:bodyPr>
          <a:lstStyle/>
          <a:p>
            <a:pPr algn="ctr"/>
            <a:r>
              <a:rPr lang="ru-RU" sz="4000">
                <a:solidFill>
                  <a:srgbClr val="0070C0"/>
                </a:solidFill>
                <a:latin typeface="Gabriola" pitchFamily="82" charset="0"/>
                <a:cs typeface="Arabic Typesetting" pitchFamily="66" charset="-78"/>
              </a:rPr>
              <a:t>Тема «Производная функции»</a:t>
            </a:r>
          </a:p>
          <a:p>
            <a:pPr algn="ctr"/>
            <a:r>
              <a:rPr lang="ru-RU" sz="4000">
                <a:solidFill>
                  <a:srgbClr val="0070C0"/>
                </a:solidFill>
                <a:latin typeface="Gabriola" pitchFamily="82" charset="0"/>
                <a:cs typeface="Arabic Typesetting" pitchFamily="66" charset="-78"/>
              </a:rPr>
              <a:t>урок в 10 классе в рамках недели математики</a:t>
            </a:r>
          </a:p>
        </p:txBody>
      </p:sp>
      <p:pic>
        <p:nvPicPr>
          <p:cNvPr id="12292" name="Рисунок 16" descr="ppt_a_016.jpg"/>
          <p:cNvPicPr>
            <a:picLocks noChangeAspect="1"/>
          </p:cNvPicPr>
          <p:nvPr/>
        </p:nvPicPr>
        <p:blipFill>
          <a:blip r:embed="rId2" cstate="print"/>
          <a:srcRect l="21124" t="9750" r="15875" b="58749"/>
          <a:stretch>
            <a:fillRect/>
          </a:stretch>
        </p:blipFill>
        <p:spPr bwMode="auto">
          <a:xfrm>
            <a:off x="1835150" y="2565400"/>
            <a:ext cx="5808663" cy="220662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3"/>
          <p:cNvSpPr>
            <a:spLocks noChangeArrowheads="1"/>
          </p:cNvSpPr>
          <p:nvPr/>
        </p:nvSpPr>
        <p:spPr bwMode="auto">
          <a:xfrm>
            <a:off x="827088" y="5445125"/>
            <a:ext cx="7921625" cy="1079500"/>
          </a:xfrm>
          <a:prstGeom prst="rect">
            <a:avLst/>
          </a:prstGeom>
          <a:solidFill>
            <a:srgbClr val="97FFFF">
              <a:alpha val="50195"/>
            </a:srgbClr>
          </a:solidFill>
          <a:ln w="9525">
            <a:noFill/>
            <a:miter lim="800000"/>
            <a:headEnd/>
            <a:tailEnd/>
          </a:ln>
        </p:spPr>
        <p:txBody>
          <a:bodyPr wrap="none" anchor="ctr"/>
          <a:lstStyle/>
          <a:p>
            <a:endParaRPr lang="ru-RU" sz="2400">
              <a:cs typeface="Times New Roman" pitchFamily="18" charset="0"/>
            </a:endParaRPr>
          </a:p>
        </p:txBody>
      </p:sp>
      <p:sp>
        <p:nvSpPr>
          <p:cNvPr id="21507" name="Rectangle 32"/>
          <p:cNvSpPr>
            <a:spLocks noChangeArrowheads="1"/>
          </p:cNvSpPr>
          <p:nvPr/>
        </p:nvSpPr>
        <p:spPr bwMode="auto">
          <a:xfrm>
            <a:off x="900113" y="3141663"/>
            <a:ext cx="7848600" cy="1079500"/>
          </a:xfrm>
          <a:prstGeom prst="rect">
            <a:avLst/>
          </a:prstGeom>
          <a:solidFill>
            <a:srgbClr val="97FFFF">
              <a:alpha val="50195"/>
            </a:srgbClr>
          </a:solidFill>
          <a:ln w="9525">
            <a:noFill/>
            <a:miter lim="800000"/>
            <a:headEnd/>
            <a:tailEnd/>
          </a:ln>
        </p:spPr>
        <p:txBody>
          <a:bodyPr wrap="none" anchor="ctr"/>
          <a:lstStyle/>
          <a:p>
            <a:endParaRPr lang="ru-RU" sz="2400">
              <a:cs typeface="Times New Roman" pitchFamily="18" charset="0"/>
            </a:endParaRPr>
          </a:p>
        </p:txBody>
      </p:sp>
      <p:sp>
        <p:nvSpPr>
          <p:cNvPr id="21508" name="Rectangle 31">
            <a:hlinkClick r:id="rId2" action="ppaction://hlinksldjump"/>
          </p:cNvPr>
          <p:cNvSpPr>
            <a:spLocks noChangeArrowheads="1"/>
          </p:cNvSpPr>
          <p:nvPr/>
        </p:nvSpPr>
        <p:spPr bwMode="auto">
          <a:xfrm>
            <a:off x="827088" y="836613"/>
            <a:ext cx="7848600" cy="1008062"/>
          </a:xfrm>
          <a:prstGeom prst="rect">
            <a:avLst/>
          </a:prstGeom>
          <a:solidFill>
            <a:srgbClr val="97FFFF">
              <a:alpha val="50195"/>
            </a:srgbClr>
          </a:solidFill>
          <a:ln w="9525">
            <a:noFill/>
            <a:miter lim="800000"/>
            <a:headEnd/>
            <a:tailEnd/>
          </a:ln>
        </p:spPr>
        <p:txBody>
          <a:bodyPr wrap="none" anchor="ctr"/>
          <a:lstStyle/>
          <a:p>
            <a:endParaRPr lang="ru-RU" sz="2400">
              <a:cs typeface="Times New Roman" pitchFamily="18" charset="0"/>
            </a:endParaRPr>
          </a:p>
        </p:txBody>
      </p:sp>
      <p:sp>
        <p:nvSpPr>
          <p:cNvPr id="21509" name="Text Box 4"/>
          <p:cNvSpPr txBox="1">
            <a:spLocks noChangeArrowheads="1"/>
          </p:cNvSpPr>
          <p:nvPr/>
        </p:nvSpPr>
        <p:spPr bwMode="auto">
          <a:xfrm>
            <a:off x="2124075" y="0"/>
            <a:ext cx="5976938" cy="646113"/>
          </a:xfrm>
          <a:prstGeom prst="rect">
            <a:avLst/>
          </a:prstGeom>
          <a:noFill/>
          <a:ln w="9525">
            <a:noFill/>
            <a:miter lim="800000"/>
            <a:headEnd/>
            <a:tailEnd/>
          </a:ln>
        </p:spPr>
        <p:txBody>
          <a:bodyPr>
            <a:spAutoFit/>
          </a:bodyPr>
          <a:lstStyle/>
          <a:p>
            <a:pPr>
              <a:spcBef>
                <a:spcPct val="50000"/>
              </a:spcBef>
            </a:pPr>
            <a:r>
              <a:rPr lang="ru-RU" sz="3600" b="1">
                <a:solidFill>
                  <a:srgbClr val="005250"/>
                </a:solidFill>
                <a:latin typeface="Gabriola" pitchFamily="82" charset="0"/>
              </a:rPr>
              <a:t>Содержание </a:t>
            </a:r>
            <a:r>
              <a:rPr lang="en-US" sz="3600" b="1">
                <a:solidFill>
                  <a:srgbClr val="005250"/>
                </a:solidFill>
                <a:latin typeface="Gabriola" pitchFamily="82" charset="0"/>
              </a:rPr>
              <a:t>(</a:t>
            </a:r>
            <a:r>
              <a:rPr lang="ru-RU" sz="3600" b="1">
                <a:solidFill>
                  <a:srgbClr val="005250"/>
                </a:solidFill>
                <a:latin typeface="Gabriola" pitchFamily="82" charset="0"/>
              </a:rPr>
              <a:t>виды заданий)</a:t>
            </a:r>
          </a:p>
        </p:txBody>
      </p:sp>
      <p:sp>
        <p:nvSpPr>
          <p:cNvPr id="21510" name="Text Box 5"/>
          <p:cNvSpPr txBox="1">
            <a:spLocks noChangeArrowheads="1"/>
          </p:cNvSpPr>
          <p:nvPr/>
        </p:nvSpPr>
        <p:spPr bwMode="auto">
          <a:xfrm>
            <a:off x="1331913" y="765175"/>
            <a:ext cx="7416800" cy="923925"/>
          </a:xfrm>
          <a:prstGeom prst="rect">
            <a:avLst/>
          </a:prstGeom>
          <a:noFill/>
          <a:ln w="9525">
            <a:noFill/>
            <a:miter lim="800000"/>
            <a:headEnd/>
            <a:tailEnd/>
          </a:ln>
        </p:spPr>
        <p:txBody>
          <a:bodyPr>
            <a:spAutoFit/>
          </a:bodyPr>
          <a:lstStyle/>
          <a:p>
            <a:pPr algn="just"/>
            <a:r>
              <a:rPr lang="ru-RU">
                <a:cs typeface="Times New Roman" pitchFamily="18" charset="0"/>
              </a:rPr>
              <a:t>Найдите значение производной функции в точке х</a:t>
            </a:r>
            <a:r>
              <a:rPr lang="ru-RU" baseline="-25000">
                <a:cs typeface="Times New Roman" pitchFamily="18" charset="0"/>
              </a:rPr>
              <a:t>0</a:t>
            </a:r>
            <a:r>
              <a:rPr lang="en-US">
                <a:cs typeface="Times New Roman" pitchFamily="18" charset="0"/>
              </a:rPr>
              <a:t> </a:t>
            </a:r>
            <a:r>
              <a:rPr lang="ru-RU">
                <a:cs typeface="Times New Roman" pitchFamily="18" charset="0"/>
              </a:rPr>
              <a:t>по  рисунку с изображенным графиком функции </a:t>
            </a:r>
            <a:r>
              <a:rPr lang="en-US" i="1">
                <a:cs typeface="Times New Roman" pitchFamily="18" charset="0"/>
              </a:rPr>
              <a:t>y</a:t>
            </a:r>
            <a:r>
              <a:rPr lang="ru-RU">
                <a:cs typeface="Times New Roman" pitchFamily="18" charset="0"/>
              </a:rPr>
              <a:t> = </a:t>
            </a:r>
            <a:r>
              <a:rPr lang="en-US" i="1">
                <a:cs typeface="Times New Roman" pitchFamily="18" charset="0"/>
              </a:rPr>
              <a:t>f(x)</a:t>
            </a:r>
            <a:r>
              <a:rPr lang="ru-RU">
                <a:cs typeface="Times New Roman" pitchFamily="18" charset="0"/>
              </a:rPr>
              <a:t> и касательной к нему в точке с абсциссой х</a:t>
            </a:r>
            <a:r>
              <a:rPr lang="ru-RU" baseline="-25000">
                <a:cs typeface="Times New Roman" pitchFamily="18" charset="0"/>
              </a:rPr>
              <a:t>0</a:t>
            </a:r>
            <a:r>
              <a:rPr lang="ru-RU">
                <a:cs typeface="Times New Roman" pitchFamily="18" charset="0"/>
              </a:rPr>
              <a:t>. </a:t>
            </a:r>
          </a:p>
        </p:txBody>
      </p:sp>
      <p:sp>
        <p:nvSpPr>
          <p:cNvPr id="21511" name="Text Box 6"/>
          <p:cNvSpPr txBox="1">
            <a:spLocks noChangeArrowheads="1"/>
          </p:cNvSpPr>
          <p:nvPr/>
        </p:nvSpPr>
        <p:spPr bwMode="auto">
          <a:xfrm>
            <a:off x="1187450" y="1989138"/>
            <a:ext cx="7488238" cy="922337"/>
          </a:xfrm>
          <a:prstGeom prst="rect">
            <a:avLst/>
          </a:prstGeom>
          <a:noFill/>
          <a:ln w="9525">
            <a:noFill/>
            <a:miter lim="800000"/>
            <a:headEnd/>
            <a:tailEnd/>
          </a:ln>
        </p:spPr>
        <p:txBody>
          <a:bodyPr>
            <a:spAutoFit/>
          </a:bodyPr>
          <a:lstStyle/>
          <a:p>
            <a:pPr algn="just"/>
            <a:r>
              <a:rPr lang="ru-RU">
                <a:cs typeface="Times New Roman" pitchFamily="18" charset="0"/>
              </a:rPr>
              <a:t>На </a:t>
            </a:r>
            <a:r>
              <a:rPr lang="ru-RU">
                <a:cs typeface="Times New Roman" pitchFamily="18" charset="0"/>
                <a:hlinkClick r:id="rId3" action="ppaction://hlinksldjump"/>
              </a:rPr>
              <a:t>рисунке</a:t>
            </a:r>
            <a:r>
              <a:rPr lang="ru-RU">
                <a:cs typeface="Times New Roman" pitchFamily="18" charset="0"/>
              </a:rPr>
              <a:t> изображен график функции </a:t>
            </a:r>
            <a:r>
              <a:rPr lang="en-US" i="1">
                <a:cs typeface="Times New Roman" pitchFamily="18" charset="0"/>
              </a:rPr>
              <a:t>y</a:t>
            </a:r>
            <a:r>
              <a:rPr lang="ru-RU" i="1">
                <a:cs typeface="Times New Roman" pitchFamily="18" charset="0"/>
              </a:rPr>
              <a:t> = </a:t>
            </a:r>
            <a:r>
              <a:rPr lang="en-US" i="1">
                <a:cs typeface="Times New Roman" pitchFamily="18" charset="0"/>
              </a:rPr>
              <a:t>f (x)</a:t>
            </a:r>
            <a:r>
              <a:rPr lang="ru-RU">
                <a:cs typeface="Times New Roman" pitchFamily="18" charset="0"/>
              </a:rPr>
              <a:t>, касательная к этому графику, проведенная в точке х</a:t>
            </a:r>
            <a:r>
              <a:rPr lang="ru-RU" baseline="-25000">
                <a:cs typeface="Times New Roman" pitchFamily="18" charset="0"/>
              </a:rPr>
              <a:t>0</a:t>
            </a:r>
            <a:r>
              <a:rPr lang="ru-RU">
                <a:cs typeface="Times New Roman" pitchFamily="18" charset="0"/>
              </a:rPr>
              <a:t>, проходит через начало координат. Найдите </a:t>
            </a:r>
            <a:r>
              <a:rPr lang="en-US" i="1">
                <a:cs typeface="Times New Roman" pitchFamily="18" charset="0"/>
              </a:rPr>
              <a:t>f</a:t>
            </a:r>
            <a:r>
              <a:rPr lang="ru-RU" i="1">
                <a:cs typeface="Times New Roman" pitchFamily="18" charset="0"/>
              </a:rPr>
              <a:t>'</a:t>
            </a:r>
            <a:r>
              <a:rPr lang="ru-RU">
                <a:cs typeface="Times New Roman" pitchFamily="18" charset="0"/>
              </a:rPr>
              <a:t>(х</a:t>
            </a:r>
            <a:r>
              <a:rPr lang="ru-RU" baseline="-25000">
                <a:cs typeface="Times New Roman" pitchFamily="18" charset="0"/>
              </a:rPr>
              <a:t>0</a:t>
            </a:r>
            <a:r>
              <a:rPr lang="ru-RU">
                <a:cs typeface="Times New Roman" pitchFamily="18" charset="0"/>
              </a:rPr>
              <a:t>).</a:t>
            </a:r>
          </a:p>
        </p:txBody>
      </p:sp>
      <p:sp>
        <p:nvSpPr>
          <p:cNvPr id="21512" name="Text Box 7"/>
          <p:cNvSpPr txBox="1">
            <a:spLocks noChangeArrowheads="1"/>
          </p:cNvSpPr>
          <p:nvPr/>
        </p:nvSpPr>
        <p:spPr bwMode="auto">
          <a:xfrm>
            <a:off x="1258888" y="3068638"/>
            <a:ext cx="7416800" cy="923925"/>
          </a:xfrm>
          <a:prstGeom prst="rect">
            <a:avLst/>
          </a:prstGeom>
          <a:noFill/>
          <a:ln w="9525">
            <a:noFill/>
            <a:miter lim="800000"/>
            <a:headEnd/>
            <a:tailEnd/>
          </a:ln>
        </p:spPr>
        <p:txBody>
          <a:bodyPr>
            <a:spAutoFit/>
          </a:bodyPr>
          <a:lstStyle/>
          <a:p>
            <a:pPr algn="just"/>
            <a:r>
              <a:rPr lang="ru-RU">
                <a:cs typeface="Times New Roman" pitchFamily="18" charset="0"/>
              </a:rPr>
              <a:t>На рисунке изображен график функции </a:t>
            </a:r>
            <a:r>
              <a:rPr lang="en-US" i="1">
                <a:cs typeface="Times New Roman" pitchFamily="18" charset="0"/>
              </a:rPr>
              <a:t>y</a:t>
            </a:r>
            <a:r>
              <a:rPr lang="ru-RU" i="1">
                <a:cs typeface="Times New Roman" pitchFamily="18" charset="0"/>
              </a:rPr>
              <a:t> = </a:t>
            </a:r>
            <a:r>
              <a:rPr lang="en-US" i="1">
                <a:cs typeface="Times New Roman" pitchFamily="18" charset="0"/>
              </a:rPr>
              <a:t>f (x)</a:t>
            </a:r>
            <a:r>
              <a:rPr lang="ru-RU">
                <a:cs typeface="Times New Roman" pitchFamily="18" charset="0"/>
              </a:rPr>
              <a:t>, определенной на интервале (</a:t>
            </a:r>
            <a:r>
              <a:rPr lang="en-US" i="1">
                <a:cs typeface="Times New Roman" pitchFamily="18" charset="0"/>
              </a:rPr>
              <a:t>a</a:t>
            </a:r>
            <a:r>
              <a:rPr lang="ru-RU" i="1">
                <a:cs typeface="Times New Roman" pitchFamily="18" charset="0"/>
              </a:rPr>
              <a:t>; </a:t>
            </a:r>
            <a:r>
              <a:rPr lang="en-US" i="1">
                <a:cs typeface="Times New Roman" pitchFamily="18" charset="0"/>
              </a:rPr>
              <a:t>b</a:t>
            </a:r>
            <a:r>
              <a:rPr lang="ru-RU">
                <a:cs typeface="Times New Roman" pitchFamily="18" charset="0"/>
              </a:rPr>
              <a:t>). Определите количество целых  точек, в которых </a:t>
            </a:r>
            <a:r>
              <a:rPr lang="ru-RU">
                <a:cs typeface="Times New Roman" pitchFamily="18" charset="0"/>
                <a:hlinkClick r:id="rId4" action="ppaction://hlinksldjump"/>
              </a:rPr>
              <a:t>производная</a:t>
            </a:r>
            <a:r>
              <a:rPr lang="ru-RU">
                <a:cs typeface="Times New Roman" pitchFamily="18" charset="0"/>
              </a:rPr>
              <a:t> функции отрицательна</a:t>
            </a:r>
            <a:r>
              <a:rPr lang="en-US">
                <a:cs typeface="Times New Roman" pitchFamily="18" charset="0"/>
              </a:rPr>
              <a:t> (</a:t>
            </a:r>
            <a:r>
              <a:rPr lang="ru-RU">
                <a:cs typeface="Times New Roman" pitchFamily="18" charset="0"/>
              </a:rPr>
              <a:t>положительна). </a:t>
            </a:r>
          </a:p>
        </p:txBody>
      </p:sp>
      <p:sp>
        <p:nvSpPr>
          <p:cNvPr id="21513" name="Text Box 8">
            <a:hlinkClick r:id="rId5" action="ppaction://hlinksldjump"/>
          </p:cNvPr>
          <p:cNvSpPr txBox="1">
            <a:spLocks noChangeArrowheads="1"/>
          </p:cNvSpPr>
          <p:nvPr/>
        </p:nvSpPr>
        <p:spPr bwMode="auto">
          <a:xfrm>
            <a:off x="1187450" y="4365625"/>
            <a:ext cx="7489825" cy="922338"/>
          </a:xfrm>
          <a:prstGeom prst="rect">
            <a:avLst/>
          </a:prstGeom>
          <a:noFill/>
          <a:ln w="9525">
            <a:noFill/>
            <a:miter lim="800000"/>
            <a:headEnd/>
            <a:tailEnd/>
          </a:ln>
        </p:spPr>
        <p:txBody>
          <a:bodyPr>
            <a:spAutoFit/>
          </a:bodyPr>
          <a:lstStyle/>
          <a:p>
            <a:pPr algn="just"/>
            <a:r>
              <a:rPr lang="ru-RU">
                <a:cs typeface="Times New Roman" pitchFamily="18" charset="0"/>
              </a:rPr>
              <a:t>На </a:t>
            </a:r>
            <a:r>
              <a:rPr lang="ru-RU">
                <a:cs typeface="Times New Roman" pitchFamily="18" charset="0"/>
                <a:hlinkClick r:id="rId5" action="ppaction://hlinksldjump"/>
              </a:rPr>
              <a:t>рисунке </a:t>
            </a:r>
            <a:r>
              <a:rPr lang="ru-RU">
                <a:cs typeface="Times New Roman" pitchFamily="18" charset="0"/>
              </a:rPr>
              <a:t>изображен график функции </a:t>
            </a:r>
            <a:r>
              <a:rPr lang="en-US" i="1">
                <a:cs typeface="Times New Roman" pitchFamily="18" charset="0"/>
              </a:rPr>
              <a:t>y</a:t>
            </a:r>
            <a:r>
              <a:rPr lang="ru-RU" i="1">
                <a:cs typeface="Times New Roman" pitchFamily="18" charset="0"/>
              </a:rPr>
              <a:t> = </a:t>
            </a:r>
            <a:r>
              <a:rPr lang="en-US" i="1">
                <a:cs typeface="Times New Roman" pitchFamily="18" charset="0"/>
              </a:rPr>
              <a:t>f (x)</a:t>
            </a:r>
            <a:r>
              <a:rPr lang="ru-RU">
                <a:cs typeface="Times New Roman" pitchFamily="18" charset="0"/>
              </a:rPr>
              <a:t>, определенной на интервале (</a:t>
            </a:r>
            <a:r>
              <a:rPr lang="en-US" i="1">
                <a:cs typeface="Times New Roman" pitchFamily="18" charset="0"/>
              </a:rPr>
              <a:t>a</a:t>
            </a:r>
            <a:r>
              <a:rPr lang="ru-RU" i="1">
                <a:cs typeface="Times New Roman" pitchFamily="18" charset="0"/>
              </a:rPr>
              <a:t>; </a:t>
            </a:r>
            <a:r>
              <a:rPr lang="en-US" i="1">
                <a:cs typeface="Times New Roman" pitchFamily="18" charset="0"/>
              </a:rPr>
              <a:t>b</a:t>
            </a:r>
            <a:r>
              <a:rPr lang="ru-RU">
                <a:cs typeface="Times New Roman" pitchFamily="18" charset="0"/>
              </a:rPr>
              <a:t>). Найдите количество точек, в которых производная функции </a:t>
            </a:r>
            <a:r>
              <a:rPr lang="en-US" i="1">
                <a:cs typeface="Times New Roman" pitchFamily="18" charset="0"/>
              </a:rPr>
              <a:t>y</a:t>
            </a:r>
            <a:r>
              <a:rPr lang="ru-RU" i="1">
                <a:cs typeface="Times New Roman" pitchFamily="18" charset="0"/>
              </a:rPr>
              <a:t> = </a:t>
            </a:r>
            <a:r>
              <a:rPr lang="en-US" i="1">
                <a:cs typeface="Times New Roman" pitchFamily="18" charset="0"/>
              </a:rPr>
              <a:t>f (x)</a:t>
            </a:r>
            <a:r>
              <a:rPr lang="ru-RU">
                <a:cs typeface="Times New Roman" pitchFamily="18" charset="0"/>
              </a:rPr>
              <a:t> равна 0. </a:t>
            </a:r>
          </a:p>
        </p:txBody>
      </p:sp>
      <p:sp>
        <p:nvSpPr>
          <p:cNvPr id="21514" name="Text Box 9"/>
          <p:cNvSpPr txBox="1">
            <a:spLocks noChangeArrowheads="1"/>
          </p:cNvSpPr>
          <p:nvPr/>
        </p:nvSpPr>
        <p:spPr bwMode="auto">
          <a:xfrm>
            <a:off x="1187450" y="5516563"/>
            <a:ext cx="7488238" cy="923925"/>
          </a:xfrm>
          <a:prstGeom prst="rect">
            <a:avLst/>
          </a:prstGeom>
          <a:noFill/>
          <a:ln w="9525">
            <a:noFill/>
            <a:miter lim="800000"/>
            <a:headEnd/>
            <a:tailEnd/>
          </a:ln>
        </p:spPr>
        <p:txBody>
          <a:bodyPr>
            <a:spAutoFit/>
          </a:bodyPr>
          <a:lstStyle/>
          <a:p>
            <a:r>
              <a:rPr lang="ru-RU">
                <a:cs typeface="Times New Roman" pitchFamily="18" charset="0"/>
              </a:rPr>
              <a:t>На </a:t>
            </a:r>
            <a:r>
              <a:rPr lang="ru-RU">
                <a:cs typeface="Times New Roman" pitchFamily="18" charset="0"/>
                <a:hlinkClick r:id="rId6" action="ppaction://hlinksldjump"/>
              </a:rPr>
              <a:t>рисунке </a:t>
            </a:r>
            <a:r>
              <a:rPr lang="ru-RU">
                <a:cs typeface="Times New Roman" pitchFamily="18" charset="0"/>
              </a:rPr>
              <a:t>изображен график функции </a:t>
            </a:r>
            <a:r>
              <a:rPr lang="en-US" i="1">
                <a:cs typeface="Times New Roman" pitchFamily="18" charset="0"/>
              </a:rPr>
              <a:t>y</a:t>
            </a:r>
            <a:r>
              <a:rPr lang="ru-RU" i="1">
                <a:cs typeface="Times New Roman" pitchFamily="18" charset="0"/>
              </a:rPr>
              <a:t> = </a:t>
            </a:r>
            <a:r>
              <a:rPr lang="en-US" i="1">
                <a:cs typeface="Times New Roman" pitchFamily="18" charset="0"/>
              </a:rPr>
              <a:t>f (x)</a:t>
            </a:r>
            <a:r>
              <a:rPr lang="ru-RU">
                <a:cs typeface="Times New Roman" pitchFamily="18" charset="0"/>
              </a:rPr>
              <a:t>, определенной на интервале (</a:t>
            </a:r>
            <a:r>
              <a:rPr lang="en-US" i="1">
                <a:cs typeface="Times New Roman" pitchFamily="18" charset="0"/>
              </a:rPr>
              <a:t>a</a:t>
            </a:r>
            <a:r>
              <a:rPr lang="ru-RU" i="1">
                <a:cs typeface="Times New Roman" pitchFamily="18" charset="0"/>
              </a:rPr>
              <a:t>; </a:t>
            </a:r>
            <a:r>
              <a:rPr lang="en-US" i="1">
                <a:cs typeface="Times New Roman" pitchFamily="18" charset="0"/>
              </a:rPr>
              <a:t>b</a:t>
            </a:r>
            <a:r>
              <a:rPr lang="ru-RU">
                <a:cs typeface="Times New Roman" pitchFamily="18" charset="0"/>
              </a:rPr>
              <a:t>). Найдите количество точек, в которых касательная к графику функции параллельна прямой </a:t>
            </a:r>
            <a:r>
              <a:rPr lang="ru-RU" i="1">
                <a:cs typeface="Times New Roman" pitchFamily="18" charset="0"/>
              </a:rPr>
              <a:t>у </a:t>
            </a:r>
            <a:r>
              <a:rPr lang="ru-RU">
                <a:cs typeface="Times New Roman" pitchFamily="18" charset="0"/>
              </a:rPr>
              <a:t>= с. </a:t>
            </a:r>
          </a:p>
        </p:txBody>
      </p:sp>
      <p:sp>
        <p:nvSpPr>
          <p:cNvPr id="21515" name="Oval 21">
            <a:hlinkClick r:id="rId2" action="ppaction://hlinksldjump"/>
          </p:cNvPr>
          <p:cNvSpPr>
            <a:spLocks noChangeArrowheads="1"/>
          </p:cNvSpPr>
          <p:nvPr/>
        </p:nvSpPr>
        <p:spPr bwMode="auto">
          <a:xfrm>
            <a:off x="827088" y="836613"/>
            <a:ext cx="287337" cy="288925"/>
          </a:xfrm>
          <a:prstGeom prst="ellipse">
            <a:avLst/>
          </a:prstGeom>
          <a:solidFill>
            <a:srgbClr val="97FFFF"/>
          </a:solidFill>
          <a:ln w="19050">
            <a:solidFill>
              <a:srgbClr val="005250"/>
            </a:solidFill>
            <a:round/>
            <a:headEnd/>
            <a:tailEnd/>
          </a:ln>
        </p:spPr>
        <p:txBody>
          <a:bodyPr wrap="none" anchor="ctr"/>
          <a:lstStyle/>
          <a:p>
            <a:pPr algn="ctr"/>
            <a:r>
              <a:rPr lang="en-US" sz="2400" b="1">
                <a:solidFill>
                  <a:srgbClr val="005250"/>
                </a:solidFill>
                <a:cs typeface="Times New Roman" pitchFamily="18" charset="0"/>
              </a:rPr>
              <a:t>1</a:t>
            </a:r>
            <a:endParaRPr lang="ru-RU" sz="2400" b="1">
              <a:solidFill>
                <a:srgbClr val="005250"/>
              </a:solidFill>
              <a:cs typeface="Times New Roman" pitchFamily="18" charset="0"/>
            </a:endParaRPr>
          </a:p>
        </p:txBody>
      </p:sp>
      <p:sp>
        <p:nvSpPr>
          <p:cNvPr id="21516" name="Oval 22">
            <a:hlinkClick r:id="rId5" action="ppaction://hlinksldjump"/>
          </p:cNvPr>
          <p:cNvSpPr>
            <a:spLocks noChangeArrowheads="1"/>
          </p:cNvSpPr>
          <p:nvPr/>
        </p:nvSpPr>
        <p:spPr bwMode="auto">
          <a:xfrm>
            <a:off x="827088" y="4365625"/>
            <a:ext cx="287337" cy="288925"/>
          </a:xfrm>
          <a:prstGeom prst="ellipse">
            <a:avLst/>
          </a:prstGeom>
          <a:solidFill>
            <a:srgbClr val="97FFFF"/>
          </a:solidFill>
          <a:ln w="19050">
            <a:solidFill>
              <a:srgbClr val="005250"/>
            </a:solidFill>
            <a:round/>
            <a:headEnd/>
            <a:tailEnd/>
          </a:ln>
        </p:spPr>
        <p:txBody>
          <a:bodyPr wrap="none" anchor="ctr"/>
          <a:lstStyle/>
          <a:p>
            <a:pPr algn="ctr"/>
            <a:r>
              <a:rPr lang="en-US" sz="2400" b="1">
                <a:solidFill>
                  <a:srgbClr val="005250"/>
                </a:solidFill>
                <a:cs typeface="Times New Roman" pitchFamily="18" charset="0"/>
              </a:rPr>
              <a:t>4</a:t>
            </a:r>
            <a:endParaRPr lang="ru-RU" sz="2400" b="1">
              <a:solidFill>
                <a:srgbClr val="005250"/>
              </a:solidFill>
              <a:cs typeface="Times New Roman" pitchFamily="18" charset="0"/>
            </a:endParaRPr>
          </a:p>
        </p:txBody>
      </p:sp>
      <p:sp>
        <p:nvSpPr>
          <p:cNvPr id="21517" name="Oval 23">
            <a:hlinkClick r:id="rId3" action="ppaction://hlinksldjump"/>
          </p:cNvPr>
          <p:cNvSpPr>
            <a:spLocks noChangeArrowheads="1"/>
          </p:cNvSpPr>
          <p:nvPr/>
        </p:nvSpPr>
        <p:spPr bwMode="auto">
          <a:xfrm>
            <a:off x="827088" y="2060575"/>
            <a:ext cx="287337" cy="288925"/>
          </a:xfrm>
          <a:prstGeom prst="ellipse">
            <a:avLst/>
          </a:prstGeom>
          <a:solidFill>
            <a:srgbClr val="97FFFF"/>
          </a:solidFill>
          <a:ln w="19050">
            <a:solidFill>
              <a:srgbClr val="005250"/>
            </a:solidFill>
            <a:round/>
            <a:headEnd/>
            <a:tailEnd/>
          </a:ln>
        </p:spPr>
        <p:txBody>
          <a:bodyPr wrap="none" anchor="ctr"/>
          <a:lstStyle/>
          <a:p>
            <a:pPr algn="ctr"/>
            <a:r>
              <a:rPr lang="en-US" sz="2400" b="1">
                <a:solidFill>
                  <a:srgbClr val="005250"/>
                </a:solidFill>
                <a:cs typeface="Times New Roman" pitchFamily="18" charset="0"/>
              </a:rPr>
              <a:t>2</a:t>
            </a:r>
            <a:endParaRPr lang="ru-RU" sz="2400" b="1">
              <a:solidFill>
                <a:srgbClr val="005250"/>
              </a:solidFill>
              <a:cs typeface="Times New Roman" pitchFamily="18" charset="0"/>
            </a:endParaRPr>
          </a:p>
        </p:txBody>
      </p:sp>
      <p:sp>
        <p:nvSpPr>
          <p:cNvPr id="21518" name="Oval 24">
            <a:hlinkClick r:id="rId4" action="ppaction://hlinksldjump"/>
          </p:cNvPr>
          <p:cNvSpPr>
            <a:spLocks noChangeArrowheads="1"/>
          </p:cNvSpPr>
          <p:nvPr/>
        </p:nvSpPr>
        <p:spPr bwMode="auto">
          <a:xfrm>
            <a:off x="900113" y="3284538"/>
            <a:ext cx="287337" cy="288925"/>
          </a:xfrm>
          <a:prstGeom prst="ellipse">
            <a:avLst/>
          </a:prstGeom>
          <a:solidFill>
            <a:srgbClr val="97FFFF"/>
          </a:solidFill>
          <a:ln w="19050">
            <a:solidFill>
              <a:srgbClr val="005250"/>
            </a:solidFill>
            <a:round/>
            <a:headEnd/>
            <a:tailEnd/>
          </a:ln>
        </p:spPr>
        <p:txBody>
          <a:bodyPr wrap="none" anchor="ctr"/>
          <a:lstStyle/>
          <a:p>
            <a:pPr algn="ctr"/>
            <a:r>
              <a:rPr lang="en-US" sz="2400" b="1">
                <a:solidFill>
                  <a:srgbClr val="005250"/>
                </a:solidFill>
                <a:cs typeface="Times New Roman" pitchFamily="18" charset="0"/>
              </a:rPr>
              <a:t>3</a:t>
            </a:r>
            <a:endParaRPr lang="ru-RU" sz="2400" b="1">
              <a:solidFill>
                <a:srgbClr val="005250"/>
              </a:solidFill>
              <a:cs typeface="Times New Roman" pitchFamily="18" charset="0"/>
            </a:endParaRPr>
          </a:p>
        </p:txBody>
      </p:sp>
      <p:sp>
        <p:nvSpPr>
          <p:cNvPr id="21519" name="Oval 29">
            <a:hlinkClick r:id="rId6" action="ppaction://hlinksldjump"/>
          </p:cNvPr>
          <p:cNvSpPr>
            <a:spLocks noChangeArrowheads="1"/>
          </p:cNvSpPr>
          <p:nvPr/>
        </p:nvSpPr>
        <p:spPr bwMode="auto">
          <a:xfrm>
            <a:off x="900113" y="5516563"/>
            <a:ext cx="287337" cy="288925"/>
          </a:xfrm>
          <a:prstGeom prst="ellipse">
            <a:avLst/>
          </a:prstGeom>
          <a:solidFill>
            <a:srgbClr val="97FFFF"/>
          </a:solidFill>
          <a:ln w="19050">
            <a:solidFill>
              <a:srgbClr val="005250"/>
            </a:solidFill>
            <a:round/>
            <a:headEnd/>
            <a:tailEnd/>
          </a:ln>
        </p:spPr>
        <p:txBody>
          <a:bodyPr wrap="none" anchor="ctr"/>
          <a:lstStyle/>
          <a:p>
            <a:pPr algn="ctr"/>
            <a:r>
              <a:rPr lang="en-US" sz="2400" b="1">
                <a:solidFill>
                  <a:srgbClr val="005250"/>
                </a:solidFill>
                <a:cs typeface="Times New Roman" pitchFamily="18" charset="0"/>
              </a:rPr>
              <a:t>5</a:t>
            </a:r>
            <a:endParaRPr lang="ru-RU" sz="2400" b="1">
              <a:solidFill>
                <a:srgbClr val="005250"/>
              </a:solidFill>
              <a:cs typeface="Times New Roman" pitchFamily="18" charset="0"/>
            </a:endParaRPr>
          </a:p>
        </p:txBody>
      </p:sp>
      <p:pic>
        <p:nvPicPr>
          <p:cNvPr id="21520" name="Рисунок 15" descr="chats-libres-silhouettes_23-2147493982.jpg"/>
          <p:cNvPicPr>
            <a:picLocks noChangeAspect="1"/>
          </p:cNvPicPr>
          <p:nvPr/>
        </p:nvPicPr>
        <p:blipFill>
          <a:blip r:embed="rId7" cstate="print"/>
          <a:srcRect l="23431" t="35509" r="52415" b="54831"/>
          <a:stretch>
            <a:fillRect/>
          </a:stretch>
        </p:blipFill>
        <p:spPr bwMode="auto">
          <a:xfrm>
            <a:off x="6732588" y="260350"/>
            <a:ext cx="1439862" cy="576263"/>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5"/>
          <p:cNvSpPr txBox="1">
            <a:spLocks noChangeArrowheads="1"/>
          </p:cNvSpPr>
          <p:nvPr/>
        </p:nvSpPr>
        <p:spPr bwMode="auto">
          <a:xfrm>
            <a:off x="1258888" y="549275"/>
            <a:ext cx="6697662" cy="366713"/>
          </a:xfrm>
          <a:prstGeom prst="rect">
            <a:avLst/>
          </a:prstGeom>
          <a:noFill/>
          <a:ln w="9525">
            <a:noFill/>
            <a:miter lim="800000"/>
            <a:headEnd/>
            <a:tailEnd/>
          </a:ln>
        </p:spPr>
        <p:txBody>
          <a:bodyPr>
            <a:spAutoFit/>
          </a:bodyPr>
          <a:lstStyle/>
          <a:p>
            <a:pPr>
              <a:spcBef>
                <a:spcPct val="50000"/>
              </a:spcBef>
            </a:pPr>
            <a:endParaRPr lang="ru-RU"/>
          </a:p>
        </p:txBody>
      </p:sp>
      <p:sp>
        <p:nvSpPr>
          <p:cNvPr id="1031" name="Text Box 7"/>
          <p:cNvSpPr txBox="1">
            <a:spLocks noChangeArrowheads="1"/>
          </p:cNvSpPr>
          <p:nvPr/>
        </p:nvSpPr>
        <p:spPr bwMode="auto">
          <a:xfrm>
            <a:off x="971550" y="476250"/>
            <a:ext cx="7129463" cy="366713"/>
          </a:xfrm>
          <a:prstGeom prst="rect">
            <a:avLst/>
          </a:prstGeom>
          <a:noFill/>
          <a:ln w="9525">
            <a:noFill/>
            <a:miter lim="800000"/>
            <a:headEnd/>
            <a:tailEnd/>
          </a:ln>
        </p:spPr>
        <p:txBody>
          <a:bodyPr>
            <a:spAutoFit/>
          </a:bodyPr>
          <a:lstStyle/>
          <a:p>
            <a:pPr>
              <a:spcBef>
                <a:spcPct val="50000"/>
              </a:spcBef>
            </a:pPr>
            <a:endParaRPr lang="ru-RU"/>
          </a:p>
        </p:txBody>
      </p:sp>
      <p:sp>
        <p:nvSpPr>
          <p:cNvPr id="1032" name="Text Box 9"/>
          <p:cNvSpPr txBox="1">
            <a:spLocks noChangeArrowheads="1"/>
          </p:cNvSpPr>
          <p:nvPr/>
        </p:nvSpPr>
        <p:spPr bwMode="auto">
          <a:xfrm>
            <a:off x="900113" y="692150"/>
            <a:ext cx="7200900" cy="366713"/>
          </a:xfrm>
          <a:prstGeom prst="rect">
            <a:avLst/>
          </a:prstGeom>
          <a:noFill/>
          <a:ln w="9525">
            <a:noFill/>
            <a:miter lim="800000"/>
            <a:headEnd/>
            <a:tailEnd/>
          </a:ln>
        </p:spPr>
        <p:txBody>
          <a:bodyPr>
            <a:spAutoFit/>
          </a:bodyPr>
          <a:lstStyle/>
          <a:p>
            <a:pPr>
              <a:spcBef>
                <a:spcPct val="50000"/>
              </a:spcBef>
            </a:pPr>
            <a:endParaRPr lang="ru-RU"/>
          </a:p>
        </p:txBody>
      </p:sp>
      <p:sp>
        <p:nvSpPr>
          <p:cNvPr id="1033" name="Rectangle 12"/>
          <p:cNvSpPr>
            <a:spLocks noChangeArrowheads="1"/>
          </p:cNvSpPr>
          <p:nvPr/>
        </p:nvSpPr>
        <p:spPr bwMode="auto">
          <a:xfrm>
            <a:off x="1116013" y="260350"/>
            <a:ext cx="7488237" cy="915988"/>
          </a:xfrm>
          <a:prstGeom prst="rect">
            <a:avLst/>
          </a:prstGeom>
          <a:noFill/>
          <a:ln w="9525">
            <a:noFill/>
            <a:miter lim="800000"/>
            <a:headEnd/>
            <a:tailEnd/>
          </a:ln>
        </p:spPr>
        <p:txBody>
          <a:bodyPr>
            <a:spAutoFit/>
          </a:bodyPr>
          <a:lstStyle/>
          <a:p>
            <a:pPr algn="just"/>
            <a:r>
              <a:rPr lang="ru-RU" b="1" u="sng">
                <a:solidFill>
                  <a:schemeClr val="hlink"/>
                </a:solidFill>
              </a:rPr>
              <a:t>Задача 1.1.</a:t>
            </a:r>
            <a:r>
              <a:rPr lang="ru-RU" b="1"/>
              <a:t> На рисунке изображен график функции </a:t>
            </a:r>
            <a:r>
              <a:rPr lang="en-US" b="1" i="1"/>
              <a:t>y</a:t>
            </a:r>
            <a:r>
              <a:rPr lang="ru-RU" b="1" i="1"/>
              <a:t> = </a:t>
            </a:r>
            <a:r>
              <a:rPr lang="en-US" b="1" i="1"/>
              <a:t>f (x)</a:t>
            </a:r>
            <a:r>
              <a:rPr lang="ru-RU" b="1"/>
              <a:t>, и  касательная к нему в точке с абсциссой х</a:t>
            </a:r>
            <a:r>
              <a:rPr lang="ru-RU" b="1" baseline="-25000"/>
              <a:t>0</a:t>
            </a:r>
            <a:r>
              <a:rPr lang="ru-RU" b="1"/>
              <a:t>. Найдите значение </a:t>
            </a:r>
          </a:p>
          <a:p>
            <a:pPr algn="just"/>
            <a:r>
              <a:rPr lang="ru-RU" b="1"/>
              <a:t>производной функции </a:t>
            </a:r>
            <a:r>
              <a:rPr lang="en-US" b="1" i="1"/>
              <a:t>y</a:t>
            </a:r>
            <a:r>
              <a:rPr lang="ru-RU" b="1" i="1"/>
              <a:t> = </a:t>
            </a:r>
            <a:r>
              <a:rPr lang="en-US" b="1" i="1"/>
              <a:t>f (x)</a:t>
            </a:r>
            <a:r>
              <a:rPr lang="ru-RU" b="1"/>
              <a:t>  в точке х</a:t>
            </a:r>
            <a:r>
              <a:rPr lang="ru-RU" b="1" baseline="-25000"/>
              <a:t>0</a:t>
            </a:r>
            <a:r>
              <a:rPr lang="ru-RU" b="1"/>
              <a:t>. </a:t>
            </a:r>
          </a:p>
        </p:txBody>
      </p:sp>
      <p:sp>
        <p:nvSpPr>
          <p:cNvPr id="15374" name="Text Box 14"/>
          <p:cNvSpPr txBox="1">
            <a:spLocks noChangeArrowheads="1"/>
          </p:cNvSpPr>
          <p:nvPr/>
        </p:nvSpPr>
        <p:spPr bwMode="auto">
          <a:xfrm>
            <a:off x="900113" y="4508500"/>
            <a:ext cx="7775575" cy="1447800"/>
          </a:xfrm>
          <a:prstGeom prst="rect">
            <a:avLst/>
          </a:prstGeom>
          <a:noFill/>
          <a:ln w="9525">
            <a:noFill/>
            <a:miter lim="800000"/>
            <a:headEnd/>
            <a:tailEnd/>
          </a:ln>
        </p:spPr>
        <p:txBody>
          <a:bodyPr>
            <a:spAutoFit/>
          </a:bodyPr>
          <a:lstStyle/>
          <a:p>
            <a:pPr algn="just"/>
            <a:r>
              <a:rPr lang="ru-RU" sz="1600"/>
              <a:t>	</a:t>
            </a:r>
          </a:p>
          <a:p>
            <a:pPr algn="just"/>
            <a:r>
              <a:rPr lang="ru-RU" sz="1600"/>
              <a:t>	</a:t>
            </a:r>
            <a:r>
              <a:rPr lang="ru-RU"/>
              <a:t>Знак производной (углового коэффициента) можно  определить по рисунку, например, так: если касательная «смотрит вверх» то производная  положительна, если касательная «смотрит вниз» - отрицательна (если  касательная горизонтальна, то производная равна нулю).</a:t>
            </a:r>
            <a:endParaRPr lang="ru-RU" sz="1600"/>
          </a:p>
        </p:txBody>
      </p:sp>
      <p:sp>
        <p:nvSpPr>
          <p:cNvPr id="1035" name="Rectangle 15"/>
          <p:cNvSpPr>
            <a:spLocks noChangeArrowheads="1"/>
          </p:cNvSpPr>
          <p:nvPr/>
        </p:nvSpPr>
        <p:spPr bwMode="auto">
          <a:xfrm>
            <a:off x="7164388" y="1412875"/>
            <a:ext cx="1244600" cy="366713"/>
          </a:xfrm>
          <a:prstGeom prst="rect">
            <a:avLst/>
          </a:prstGeom>
          <a:noFill/>
          <a:ln w="9525">
            <a:noFill/>
            <a:miter lim="800000"/>
            <a:headEnd/>
            <a:tailEnd/>
          </a:ln>
        </p:spPr>
        <p:txBody>
          <a:bodyPr wrap="none">
            <a:spAutoFit/>
          </a:bodyPr>
          <a:lstStyle/>
          <a:p>
            <a:r>
              <a:rPr lang="ru-RU" b="1"/>
              <a:t>Решение.</a:t>
            </a:r>
          </a:p>
        </p:txBody>
      </p:sp>
      <p:graphicFrame>
        <p:nvGraphicFramePr>
          <p:cNvPr id="15376" name="Object 16"/>
          <p:cNvGraphicFramePr>
            <a:graphicFrameLocks noChangeAspect="1"/>
          </p:cNvGraphicFramePr>
          <p:nvPr/>
        </p:nvGraphicFramePr>
        <p:xfrm>
          <a:off x="4675188" y="1844675"/>
          <a:ext cx="2312987" cy="531813"/>
        </p:xfrm>
        <a:graphic>
          <a:graphicData uri="http://schemas.openxmlformats.org/presentationml/2006/ole">
            <p:oleObj spid="_x0000_s1026" name="Equation" r:id="rId3" imgW="1104840" imgH="253800" progId="">
              <p:embed/>
            </p:oleObj>
          </a:graphicData>
        </a:graphic>
      </p:graphicFrame>
      <p:pic>
        <p:nvPicPr>
          <p:cNvPr id="1036" name="Picture 18"/>
          <p:cNvPicPr>
            <a:picLocks noChangeAspect="1" noChangeArrowheads="1"/>
          </p:cNvPicPr>
          <p:nvPr/>
        </p:nvPicPr>
        <p:blipFill>
          <a:blip r:embed="rId4" cstate="print"/>
          <a:srcRect l="20018" r="-4013" b="42657"/>
          <a:stretch>
            <a:fillRect/>
          </a:stretch>
        </p:blipFill>
        <p:spPr bwMode="auto">
          <a:xfrm>
            <a:off x="1331913" y="1125538"/>
            <a:ext cx="3024187" cy="2808287"/>
          </a:xfrm>
          <a:prstGeom prst="rect">
            <a:avLst/>
          </a:prstGeom>
          <a:noFill/>
          <a:ln w="9525">
            <a:noFill/>
            <a:miter lim="800000"/>
            <a:headEnd/>
            <a:tailEnd/>
          </a:ln>
        </p:spPr>
      </p:pic>
      <p:grpSp>
        <p:nvGrpSpPr>
          <p:cNvPr id="2" name="Group 31"/>
          <p:cNvGrpSpPr>
            <a:grpSpLocks/>
          </p:cNvGrpSpPr>
          <p:nvPr/>
        </p:nvGrpSpPr>
        <p:grpSpPr bwMode="auto">
          <a:xfrm>
            <a:off x="2124075" y="3430588"/>
            <a:ext cx="647700" cy="366712"/>
            <a:chOff x="1338" y="2161"/>
            <a:chExt cx="408" cy="231"/>
          </a:xfrm>
        </p:grpSpPr>
        <p:sp>
          <p:nvSpPr>
            <p:cNvPr id="1048" name="Text Box 19"/>
            <p:cNvSpPr txBox="1">
              <a:spLocks noChangeArrowheads="1"/>
            </p:cNvSpPr>
            <p:nvPr/>
          </p:nvSpPr>
          <p:spPr bwMode="auto">
            <a:xfrm>
              <a:off x="1338" y="2161"/>
              <a:ext cx="226" cy="231"/>
            </a:xfrm>
            <a:prstGeom prst="rect">
              <a:avLst/>
            </a:prstGeom>
            <a:noFill/>
            <a:ln w="9525">
              <a:noFill/>
              <a:miter lim="800000"/>
              <a:headEnd/>
              <a:tailEnd/>
            </a:ln>
          </p:spPr>
          <p:txBody>
            <a:bodyPr>
              <a:spAutoFit/>
            </a:bodyPr>
            <a:lstStyle/>
            <a:p>
              <a:pPr>
                <a:spcBef>
                  <a:spcPct val="50000"/>
                </a:spcBef>
              </a:pPr>
              <a:r>
                <a:rPr lang="ru-RU" b="1"/>
                <a:t>А</a:t>
              </a:r>
            </a:p>
          </p:txBody>
        </p:sp>
        <p:sp>
          <p:nvSpPr>
            <p:cNvPr id="1049" name="Text Box 20"/>
            <p:cNvSpPr txBox="1">
              <a:spLocks noChangeArrowheads="1"/>
            </p:cNvSpPr>
            <p:nvPr/>
          </p:nvSpPr>
          <p:spPr bwMode="auto">
            <a:xfrm>
              <a:off x="1565" y="2161"/>
              <a:ext cx="181" cy="231"/>
            </a:xfrm>
            <a:prstGeom prst="rect">
              <a:avLst/>
            </a:prstGeom>
            <a:noFill/>
            <a:ln w="9525">
              <a:noFill/>
              <a:miter lim="800000"/>
              <a:headEnd/>
              <a:tailEnd/>
            </a:ln>
          </p:spPr>
          <p:txBody>
            <a:bodyPr>
              <a:spAutoFit/>
            </a:bodyPr>
            <a:lstStyle/>
            <a:p>
              <a:pPr>
                <a:spcBef>
                  <a:spcPct val="50000"/>
                </a:spcBef>
              </a:pPr>
              <a:r>
                <a:rPr lang="ru-RU" b="1"/>
                <a:t>С</a:t>
              </a:r>
            </a:p>
          </p:txBody>
        </p:sp>
      </p:grpSp>
      <p:sp>
        <p:nvSpPr>
          <p:cNvPr id="15381" name="Freeform 21"/>
          <p:cNvSpPr>
            <a:spLocks/>
          </p:cNvSpPr>
          <p:nvPr/>
        </p:nvSpPr>
        <p:spPr bwMode="auto">
          <a:xfrm>
            <a:off x="2195513" y="2566988"/>
            <a:ext cx="360362" cy="935037"/>
          </a:xfrm>
          <a:custGeom>
            <a:avLst/>
            <a:gdLst>
              <a:gd name="T0" fmla="*/ 0 w 227"/>
              <a:gd name="T1" fmla="*/ 2147483647 h 589"/>
              <a:gd name="T2" fmla="*/ 2147483647 w 227"/>
              <a:gd name="T3" fmla="*/ 0 h 589"/>
              <a:gd name="T4" fmla="*/ 2147483647 w 227"/>
              <a:gd name="T5" fmla="*/ 2147483647 h 589"/>
              <a:gd name="T6" fmla="*/ 0 w 227"/>
              <a:gd name="T7" fmla="*/ 2147483647 h 589"/>
              <a:gd name="T8" fmla="*/ 0 60000 65536"/>
              <a:gd name="T9" fmla="*/ 0 60000 65536"/>
              <a:gd name="T10" fmla="*/ 0 60000 65536"/>
              <a:gd name="T11" fmla="*/ 0 60000 65536"/>
              <a:gd name="T12" fmla="*/ 0 w 227"/>
              <a:gd name="T13" fmla="*/ 0 h 589"/>
              <a:gd name="T14" fmla="*/ 227 w 227"/>
              <a:gd name="T15" fmla="*/ 589 h 589"/>
            </a:gdLst>
            <a:ahLst/>
            <a:cxnLst>
              <a:cxn ang="T8">
                <a:pos x="T0" y="T1"/>
              </a:cxn>
              <a:cxn ang="T9">
                <a:pos x="T2" y="T3"/>
              </a:cxn>
              <a:cxn ang="T10">
                <a:pos x="T4" y="T5"/>
              </a:cxn>
              <a:cxn ang="T11">
                <a:pos x="T6" y="T7"/>
              </a:cxn>
            </a:cxnLst>
            <a:rect l="T12" t="T13" r="T14" b="T15"/>
            <a:pathLst>
              <a:path w="227" h="589">
                <a:moveTo>
                  <a:pt x="0" y="589"/>
                </a:moveTo>
                <a:lnTo>
                  <a:pt x="227" y="0"/>
                </a:lnTo>
                <a:lnTo>
                  <a:pt x="227" y="589"/>
                </a:lnTo>
                <a:lnTo>
                  <a:pt x="0" y="589"/>
                </a:lnTo>
                <a:close/>
              </a:path>
            </a:pathLst>
          </a:custGeom>
          <a:solidFill>
            <a:srgbClr val="FF9933">
              <a:alpha val="50195"/>
            </a:srgbClr>
          </a:solidFill>
          <a:ln w="9525">
            <a:solidFill>
              <a:schemeClr val="tx1"/>
            </a:solidFill>
            <a:round/>
            <a:headEnd/>
            <a:tailEnd/>
          </a:ln>
        </p:spPr>
        <p:txBody>
          <a:bodyPr/>
          <a:lstStyle/>
          <a:p>
            <a:endParaRPr lang="ru-RU"/>
          </a:p>
        </p:txBody>
      </p:sp>
      <p:grpSp>
        <p:nvGrpSpPr>
          <p:cNvPr id="3" name="Group 24"/>
          <p:cNvGrpSpPr>
            <a:grpSpLocks/>
          </p:cNvGrpSpPr>
          <p:nvPr/>
        </p:nvGrpSpPr>
        <p:grpSpPr bwMode="auto">
          <a:xfrm>
            <a:off x="2195513" y="3429000"/>
            <a:ext cx="360362" cy="73025"/>
            <a:chOff x="1383" y="2160"/>
            <a:chExt cx="227" cy="46"/>
          </a:xfrm>
        </p:grpSpPr>
        <p:sp>
          <p:nvSpPr>
            <p:cNvPr id="1046" name="Oval 22"/>
            <p:cNvSpPr>
              <a:spLocks noChangeArrowheads="1"/>
            </p:cNvSpPr>
            <p:nvPr/>
          </p:nvSpPr>
          <p:spPr bwMode="auto">
            <a:xfrm>
              <a:off x="1383" y="2160"/>
              <a:ext cx="45" cy="46"/>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047" name="Oval 23"/>
            <p:cNvSpPr>
              <a:spLocks noChangeArrowheads="1"/>
            </p:cNvSpPr>
            <p:nvPr/>
          </p:nvSpPr>
          <p:spPr bwMode="auto">
            <a:xfrm>
              <a:off x="1565" y="2160"/>
              <a:ext cx="45" cy="46"/>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grpSp>
      <p:grpSp>
        <p:nvGrpSpPr>
          <p:cNvPr id="4" name="Group 30"/>
          <p:cNvGrpSpPr>
            <a:grpSpLocks/>
          </p:cNvGrpSpPr>
          <p:nvPr/>
        </p:nvGrpSpPr>
        <p:grpSpPr bwMode="auto">
          <a:xfrm>
            <a:off x="2762250" y="1916113"/>
            <a:ext cx="441325" cy="287337"/>
            <a:chOff x="1740" y="1207"/>
            <a:chExt cx="278" cy="181"/>
          </a:xfrm>
        </p:grpSpPr>
        <p:sp>
          <p:nvSpPr>
            <p:cNvPr id="1045" name="Arc 25"/>
            <p:cNvSpPr>
              <a:spLocks/>
            </p:cNvSpPr>
            <p:nvPr/>
          </p:nvSpPr>
          <p:spPr bwMode="auto">
            <a:xfrm>
              <a:off x="1740" y="1252"/>
              <a:ext cx="90"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aphicFrame>
          <p:nvGraphicFramePr>
            <p:cNvPr id="1029" name="Object 26"/>
            <p:cNvGraphicFramePr>
              <a:graphicFrameLocks noChangeAspect="1"/>
            </p:cNvGraphicFramePr>
            <p:nvPr/>
          </p:nvGraphicFramePr>
          <p:xfrm>
            <a:off x="1830" y="1207"/>
            <a:ext cx="188" cy="174"/>
          </p:xfrm>
          <a:graphic>
            <a:graphicData uri="http://schemas.openxmlformats.org/presentationml/2006/ole">
              <p:oleObj spid="_x0000_s1029" name="Equation" r:id="rId5" imgW="164880" imgH="152280" progId="">
                <p:embed/>
              </p:oleObj>
            </a:graphicData>
          </a:graphic>
        </p:graphicFrame>
      </p:grpSp>
      <p:grpSp>
        <p:nvGrpSpPr>
          <p:cNvPr id="5" name="Group 29"/>
          <p:cNvGrpSpPr>
            <a:grpSpLocks/>
          </p:cNvGrpSpPr>
          <p:nvPr/>
        </p:nvGrpSpPr>
        <p:grpSpPr bwMode="auto">
          <a:xfrm>
            <a:off x="2268538" y="3141663"/>
            <a:ext cx="369887" cy="358775"/>
            <a:chOff x="1429" y="1979"/>
            <a:chExt cx="233" cy="226"/>
          </a:xfrm>
        </p:grpSpPr>
        <p:sp>
          <p:nvSpPr>
            <p:cNvPr id="1044" name="Arc 27"/>
            <p:cNvSpPr>
              <a:spLocks/>
            </p:cNvSpPr>
            <p:nvPr/>
          </p:nvSpPr>
          <p:spPr bwMode="auto">
            <a:xfrm>
              <a:off x="1429" y="2069"/>
              <a:ext cx="90"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aphicFrame>
          <p:nvGraphicFramePr>
            <p:cNvPr id="1028" name="Object 28"/>
            <p:cNvGraphicFramePr>
              <a:graphicFrameLocks noChangeAspect="1"/>
            </p:cNvGraphicFramePr>
            <p:nvPr/>
          </p:nvGraphicFramePr>
          <p:xfrm>
            <a:off x="1474" y="1979"/>
            <a:ext cx="188" cy="174"/>
          </p:xfrm>
          <a:graphic>
            <a:graphicData uri="http://schemas.openxmlformats.org/presentationml/2006/ole">
              <p:oleObj spid="_x0000_s1028" name="Equation" r:id="rId6" imgW="164880" imgH="152280" progId="">
                <p:embed/>
              </p:oleObj>
            </a:graphicData>
          </a:graphic>
        </p:graphicFrame>
      </p:grpSp>
      <p:graphicFrame>
        <p:nvGraphicFramePr>
          <p:cNvPr id="15392" name="Object 32"/>
          <p:cNvGraphicFramePr>
            <a:graphicFrameLocks noChangeAspect="1"/>
          </p:cNvGraphicFramePr>
          <p:nvPr/>
        </p:nvGraphicFramePr>
        <p:xfrm>
          <a:off x="4603750" y="2420938"/>
          <a:ext cx="3616325" cy="823912"/>
        </p:xfrm>
        <a:graphic>
          <a:graphicData uri="http://schemas.openxmlformats.org/presentationml/2006/ole">
            <p:oleObj spid="_x0000_s1027" name="Equation" r:id="rId7" imgW="1726920" imgH="393480" progId="">
              <p:embed/>
            </p:oleObj>
          </a:graphicData>
        </a:graphic>
      </p:graphicFrame>
      <p:sp>
        <p:nvSpPr>
          <p:cNvPr id="15393" name="Text Box 33"/>
          <p:cNvSpPr txBox="1">
            <a:spLocks noChangeArrowheads="1"/>
          </p:cNvSpPr>
          <p:nvPr/>
        </p:nvSpPr>
        <p:spPr bwMode="auto">
          <a:xfrm>
            <a:off x="4572000" y="3213100"/>
            <a:ext cx="1439863"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3.</a:t>
            </a:r>
          </a:p>
        </p:txBody>
      </p:sp>
      <p:sp>
        <p:nvSpPr>
          <p:cNvPr id="15394" name="Text Box 34"/>
          <p:cNvSpPr txBox="1">
            <a:spLocks noChangeArrowheads="1"/>
          </p:cNvSpPr>
          <p:nvPr/>
        </p:nvSpPr>
        <p:spPr bwMode="auto">
          <a:xfrm>
            <a:off x="5508625" y="4221163"/>
            <a:ext cx="3168650" cy="366712"/>
          </a:xfrm>
          <a:prstGeom prst="rect">
            <a:avLst/>
          </a:prstGeom>
          <a:noFill/>
          <a:ln w="9525">
            <a:noFill/>
            <a:miter lim="800000"/>
            <a:headEnd/>
            <a:tailEnd/>
          </a:ln>
        </p:spPr>
        <p:txBody>
          <a:bodyPr>
            <a:spAutoFit/>
          </a:bodyPr>
          <a:lstStyle/>
          <a:p>
            <a:pPr>
              <a:spcBef>
                <a:spcPct val="50000"/>
              </a:spcBef>
            </a:pPr>
            <a:r>
              <a:rPr lang="ru-RU" b="1" u="sng">
                <a:solidFill>
                  <a:srgbClr val="008080"/>
                </a:solidFill>
              </a:rPr>
              <a:t>Теоретические сведения.</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blinds(horizontal)">
                                      <p:cBhvr>
                                        <p:cTn id="7" dur="500"/>
                                        <p:tgtEl>
                                          <p:spTgt spid="153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5381"/>
                                        </p:tgtEl>
                                        <p:attrNameLst>
                                          <p:attrName>style.visibility</p:attrName>
                                        </p:attrNameLst>
                                      </p:cBhvr>
                                      <p:to>
                                        <p:strVal val="visible"/>
                                      </p:to>
                                    </p:set>
                                    <p:animEffect transition="in" filter="wipe(up)">
                                      <p:cBhvr>
                                        <p:cTn id="20" dur="2000"/>
                                        <p:tgtEl>
                                          <p:spTgt spid="1538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392"/>
                                        </p:tgtEl>
                                        <p:attrNameLst>
                                          <p:attrName>style.visibility</p:attrName>
                                        </p:attrNameLst>
                                      </p:cBhvr>
                                      <p:to>
                                        <p:strVal val="visible"/>
                                      </p:to>
                                    </p:set>
                                    <p:animEffect transition="in" filter="wipe(left)">
                                      <p:cBhvr>
                                        <p:cTn id="34" dur="5000"/>
                                        <p:tgtEl>
                                          <p:spTgt spid="1539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393"/>
                                        </p:tgtEl>
                                        <p:attrNameLst>
                                          <p:attrName>style.visibility</p:attrName>
                                        </p:attrNameLst>
                                      </p:cBhvr>
                                      <p:to>
                                        <p:strVal val="visible"/>
                                      </p:to>
                                    </p:set>
                                    <p:animEffect transition="in" filter="blinds(horizontal)">
                                      <p:cBhvr>
                                        <p:cTn id="39" dur="500"/>
                                        <p:tgtEl>
                                          <p:spTgt spid="153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5394"/>
                    </p:tgtEl>
                  </p:cond>
                </p:stCondLst>
                <p:endSync evt="end" delay="0">
                  <p:rtn val="all"/>
                </p:endSync>
                <p:childTnLst>
                  <p:par>
                    <p:cTn id="41" fill="hold">
                      <p:stCondLst>
                        <p:cond delay="0"/>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374"/>
                                        </p:tgtEl>
                                        <p:attrNameLst>
                                          <p:attrName>style.visibility</p:attrName>
                                        </p:attrNameLst>
                                      </p:cBhvr>
                                      <p:to>
                                        <p:strVal val="visible"/>
                                      </p:to>
                                    </p:set>
                                    <p:animEffect transition="in" filter="blinds(horizontal)">
                                      <p:cBhvr>
                                        <p:cTn id="45" dur="1000"/>
                                        <p:tgtEl>
                                          <p:spTgt spid="15374"/>
                                        </p:tgtEl>
                                      </p:cBhvr>
                                    </p:animEffect>
                                  </p:childTnLst>
                                </p:cTn>
                              </p:par>
                            </p:childTnLst>
                          </p:cTn>
                        </p:par>
                      </p:childTnLst>
                    </p:cTn>
                  </p:par>
                </p:childTnLst>
              </p:cTn>
              <p:nextCondLst>
                <p:cond evt="onClick" delay="0">
                  <p:tgtEl>
                    <p:spTgt spid="15394"/>
                  </p:tgtEl>
                </p:cond>
              </p:nextCondLst>
            </p:seq>
          </p:childTnLst>
        </p:cTn>
      </p:par>
    </p:tnLst>
    <p:bldLst>
      <p:bldP spid="15374" grpId="0"/>
      <p:bldP spid="15381" grpId="0" animBg="1"/>
      <p:bldP spid="153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11"/>
          <p:cNvSpPr>
            <a:spLocks noChangeArrowheads="1"/>
          </p:cNvSpPr>
          <p:nvPr/>
        </p:nvSpPr>
        <p:spPr bwMode="auto">
          <a:xfrm>
            <a:off x="1187450" y="260350"/>
            <a:ext cx="7488238" cy="915988"/>
          </a:xfrm>
          <a:prstGeom prst="rect">
            <a:avLst/>
          </a:prstGeom>
          <a:noFill/>
          <a:ln w="9525">
            <a:noFill/>
            <a:miter lim="800000"/>
            <a:headEnd/>
            <a:tailEnd/>
          </a:ln>
        </p:spPr>
        <p:txBody>
          <a:bodyPr>
            <a:spAutoFit/>
          </a:bodyPr>
          <a:lstStyle/>
          <a:p>
            <a:pPr algn="just"/>
            <a:r>
              <a:rPr lang="ru-RU" b="1" u="sng">
                <a:solidFill>
                  <a:schemeClr val="hlink"/>
                </a:solidFill>
              </a:rPr>
              <a:t>Задача 1.2.</a:t>
            </a:r>
            <a:r>
              <a:rPr lang="ru-RU" b="1"/>
              <a:t> На рисунке изображен график функции </a:t>
            </a:r>
            <a:r>
              <a:rPr lang="en-US" b="1" i="1"/>
              <a:t>y</a:t>
            </a:r>
            <a:r>
              <a:rPr lang="ru-RU" b="1" i="1"/>
              <a:t> = </a:t>
            </a:r>
            <a:r>
              <a:rPr lang="en-US" b="1" i="1"/>
              <a:t>f (x)</a:t>
            </a:r>
            <a:r>
              <a:rPr lang="ru-RU" b="1"/>
              <a:t>, и  касательная к нему в точке с абсциссой х</a:t>
            </a:r>
            <a:r>
              <a:rPr lang="ru-RU" b="1" baseline="-25000"/>
              <a:t>0</a:t>
            </a:r>
            <a:r>
              <a:rPr lang="ru-RU" b="1"/>
              <a:t>. Найдите значение </a:t>
            </a:r>
          </a:p>
          <a:p>
            <a:pPr algn="just"/>
            <a:r>
              <a:rPr lang="ru-RU" b="1"/>
              <a:t>производной функции </a:t>
            </a:r>
            <a:r>
              <a:rPr lang="en-US" b="1" i="1"/>
              <a:t>y</a:t>
            </a:r>
            <a:r>
              <a:rPr lang="ru-RU" b="1" i="1"/>
              <a:t> = </a:t>
            </a:r>
            <a:r>
              <a:rPr lang="en-US" b="1" i="1"/>
              <a:t>f (x)</a:t>
            </a:r>
            <a:r>
              <a:rPr lang="ru-RU" b="1"/>
              <a:t>  в точке х</a:t>
            </a:r>
            <a:r>
              <a:rPr lang="ru-RU" b="1" baseline="-25000"/>
              <a:t>0</a:t>
            </a:r>
            <a:r>
              <a:rPr lang="ru-RU" b="1"/>
              <a:t>. </a:t>
            </a:r>
          </a:p>
        </p:txBody>
      </p:sp>
      <p:pic>
        <p:nvPicPr>
          <p:cNvPr id="2057" name="Picture 12"/>
          <p:cNvPicPr>
            <a:picLocks noChangeAspect="1" noChangeArrowheads="1"/>
          </p:cNvPicPr>
          <p:nvPr/>
        </p:nvPicPr>
        <p:blipFill>
          <a:blip r:embed="rId3" cstate="print"/>
          <a:srcRect l="37663" t="22635" r="41666" b="52850"/>
          <a:stretch>
            <a:fillRect/>
          </a:stretch>
        </p:blipFill>
        <p:spPr bwMode="auto">
          <a:xfrm>
            <a:off x="1116013" y="1268413"/>
            <a:ext cx="3240087" cy="2881312"/>
          </a:xfrm>
          <a:prstGeom prst="rect">
            <a:avLst/>
          </a:prstGeom>
          <a:noFill/>
          <a:ln w="9525">
            <a:noFill/>
            <a:miter lim="800000"/>
            <a:headEnd/>
            <a:tailEnd/>
          </a:ln>
        </p:spPr>
      </p:pic>
      <p:pic>
        <p:nvPicPr>
          <p:cNvPr id="2058" name="Picture 13"/>
          <p:cNvPicPr>
            <a:picLocks noChangeAspect="1" noChangeArrowheads="1"/>
          </p:cNvPicPr>
          <p:nvPr/>
        </p:nvPicPr>
        <p:blipFill>
          <a:blip r:embed="rId3" cstate="print"/>
          <a:srcRect l="36742" t="55104" r="41666" b="19164"/>
          <a:stretch>
            <a:fillRect/>
          </a:stretch>
        </p:blipFill>
        <p:spPr bwMode="auto">
          <a:xfrm>
            <a:off x="5219700" y="1268413"/>
            <a:ext cx="3384550" cy="3024187"/>
          </a:xfrm>
          <a:prstGeom prst="rect">
            <a:avLst/>
          </a:prstGeom>
          <a:noFill/>
          <a:ln w="9525">
            <a:noFill/>
            <a:miter lim="800000"/>
            <a:headEnd/>
            <a:tailEnd/>
          </a:ln>
        </p:spPr>
      </p:pic>
      <p:sp>
        <p:nvSpPr>
          <p:cNvPr id="2059" name="Rectangle 14"/>
          <p:cNvSpPr>
            <a:spLocks noChangeArrowheads="1"/>
          </p:cNvSpPr>
          <p:nvPr/>
        </p:nvSpPr>
        <p:spPr bwMode="auto">
          <a:xfrm>
            <a:off x="3995738" y="4111625"/>
            <a:ext cx="1244600" cy="366713"/>
          </a:xfrm>
          <a:prstGeom prst="rect">
            <a:avLst/>
          </a:prstGeom>
          <a:noFill/>
          <a:ln w="9525">
            <a:noFill/>
            <a:miter lim="800000"/>
            <a:headEnd/>
            <a:tailEnd/>
          </a:ln>
        </p:spPr>
        <p:txBody>
          <a:bodyPr wrap="none">
            <a:spAutoFit/>
          </a:bodyPr>
          <a:lstStyle/>
          <a:p>
            <a:r>
              <a:rPr lang="ru-RU" b="1"/>
              <a:t>Решение.</a:t>
            </a:r>
          </a:p>
        </p:txBody>
      </p:sp>
      <p:graphicFrame>
        <p:nvGraphicFramePr>
          <p:cNvPr id="16399" name="Object 15"/>
          <p:cNvGraphicFramePr>
            <a:graphicFrameLocks noChangeAspect="1"/>
          </p:cNvGraphicFramePr>
          <p:nvPr/>
        </p:nvGraphicFramePr>
        <p:xfrm>
          <a:off x="1006475" y="4581525"/>
          <a:ext cx="2163763" cy="496888"/>
        </p:xfrm>
        <a:graphic>
          <a:graphicData uri="http://schemas.openxmlformats.org/presentationml/2006/ole">
            <p:oleObj spid="_x0000_s2050" name="Equation" r:id="rId4" imgW="1104840" imgH="253800" progId="">
              <p:embed/>
            </p:oleObj>
          </a:graphicData>
        </a:graphic>
      </p:graphicFrame>
      <p:graphicFrame>
        <p:nvGraphicFramePr>
          <p:cNvPr id="16400" name="Object 16"/>
          <p:cNvGraphicFramePr>
            <a:graphicFrameLocks noChangeAspect="1"/>
          </p:cNvGraphicFramePr>
          <p:nvPr/>
        </p:nvGraphicFramePr>
        <p:xfrm>
          <a:off x="984250" y="5229225"/>
          <a:ext cx="3822700" cy="712788"/>
        </p:xfrm>
        <a:graphic>
          <a:graphicData uri="http://schemas.openxmlformats.org/presentationml/2006/ole">
            <p:oleObj spid="_x0000_s2051" name="Equation" r:id="rId5" imgW="2108160" imgH="393480" progId="">
              <p:embed/>
            </p:oleObj>
          </a:graphicData>
        </a:graphic>
      </p:graphicFrame>
      <p:sp>
        <p:nvSpPr>
          <p:cNvPr id="16401" name="Text Box 17"/>
          <p:cNvSpPr txBox="1">
            <a:spLocks noChangeArrowheads="1"/>
          </p:cNvSpPr>
          <p:nvPr/>
        </p:nvSpPr>
        <p:spPr bwMode="auto">
          <a:xfrm>
            <a:off x="1042988" y="5984875"/>
            <a:ext cx="1944687"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- 0,5 .</a:t>
            </a:r>
          </a:p>
        </p:txBody>
      </p:sp>
      <p:graphicFrame>
        <p:nvGraphicFramePr>
          <p:cNvPr id="16402" name="Object 18"/>
          <p:cNvGraphicFramePr>
            <a:graphicFrameLocks noChangeAspect="1"/>
          </p:cNvGraphicFramePr>
          <p:nvPr/>
        </p:nvGraphicFramePr>
        <p:xfrm>
          <a:off x="5329238" y="4652963"/>
          <a:ext cx="2087562" cy="479425"/>
        </p:xfrm>
        <a:graphic>
          <a:graphicData uri="http://schemas.openxmlformats.org/presentationml/2006/ole">
            <p:oleObj spid="_x0000_s2052" name="Equation" r:id="rId6" imgW="1104840" imgH="253800" progId="">
              <p:embed/>
            </p:oleObj>
          </a:graphicData>
        </a:graphic>
      </p:graphicFrame>
      <p:graphicFrame>
        <p:nvGraphicFramePr>
          <p:cNvPr id="16403" name="Object 19"/>
          <p:cNvGraphicFramePr>
            <a:graphicFrameLocks noChangeAspect="1"/>
          </p:cNvGraphicFramePr>
          <p:nvPr/>
        </p:nvGraphicFramePr>
        <p:xfrm>
          <a:off x="5213350" y="5211763"/>
          <a:ext cx="3643313" cy="738187"/>
        </p:xfrm>
        <a:graphic>
          <a:graphicData uri="http://schemas.openxmlformats.org/presentationml/2006/ole">
            <p:oleObj spid="_x0000_s2053" name="Equation" r:id="rId7" imgW="1942920" imgH="393480" progId="">
              <p:embed/>
            </p:oleObj>
          </a:graphicData>
        </a:graphic>
      </p:graphicFrame>
      <p:sp>
        <p:nvSpPr>
          <p:cNvPr id="16404" name="Text Box 20"/>
          <p:cNvSpPr txBox="1">
            <a:spLocks noChangeArrowheads="1"/>
          </p:cNvSpPr>
          <p:nvPr/>
        </p:nvSpPr>
        <p:spPr bwMode="auto">
          <a:xfrm>
            <a:off x="5435600" y="5984875"/>
            <a:ext cx="2016125"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0,75.</a:t>
            </a:r>
          </a:p>
        </p:txBody>
      </p:sp>
      <p:sp>
        <p:nvSpPr>
          <p:cNvPr id="16409" name="Oval 25"/>
          <p:cNvSpPr>
            <a:spLocks noChangeArrowheads="1"/>
          </p:cNvSpPr>
          <p:nvPr/>
        </p:nvSpPr>
        <p:spPr bwMode="auto">
          <a:xfrm>
            <a:off x="1763713" y="1989138"/>
            <a:ext cx="71437" cy="71437"/>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6410" name="Oval 26"/>
          <p:cNvSpPr>
            <a:spLocks noChangeArrowheads="1"/>
          </p:cNvSpPr>
          <p:nvPr/>
        </p:nvSpPr>
        <p:spPr bwMode="auto">
          <a:xfrm>
            <a:off x="1763713" y="2924175"/>
            <a:ext cx="71437" cy="71438"/>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6411" name="Oval 27"/>
          <p:cNvSpPr>
            <a:spLocks noChangeArrowheads="1"/>
          </p:cNvSpPr>
          <p:nvPr/>
        </p:nvSpPr>
        <p:spPr bwMode="auto">
          <a:xfrm>
            <a:off x="3563938" y="2924175"/>
            <a:ext cx="71437" cy="71438"/>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6414" name="Freeform 30"/>
          <p:cNvSpPr>
            <a:spLocks/>
          </p:cNvSpPr>
          <p:nvPr/>
        </p:nvSpPr>
        <p:spPr bwMode="auto">
          <a:xfrm>
            <a:off x="1809750" y="2057400"/>
            <a:ext cx="1752600" cy="895350"/>
          </a:xfrm>
          <a:custGeom>
            <a:avLst/>
            <a:gdLst>
              <a:gd name="T0" fmla="*/ 0 w 1104"/>
              <a:gd name="T1" fmla="*/ 0 h 564"/>
              <a:gd name="T2" fmla="*/ 2147483647 w 1104"/>
              <a:gd name="T3" fmla="*/ 2147483647 h 564"/>
              <a:gd name="T4" fmla="*/ 2147483647 w 1104"/>
              <a:gd name="T5" fmla="*/ 2147483647 h 564"/>
              <a:gd name="T6" fmla="*/ 0 w 1104"/>
              <a:gd name="T7" fmla="*/ 0 h 564"/>
              <a:gd name="T8" fmla="*/ 0 60000 65536"/>
              <a:gd name="T9" fmla="*/ 0 60000 65536"/>
              <a:gd name="T10" fmla="*/ 0 60000 65536"/>
              <a:gd name="T11" fmla="*/ 0 60000 65536"/>
              <a:gd name="T12" fmla="*/ 0 w 1104"/>
              <a:gd name="T13" fmla="*/ 0 h 564"/>
              <a:gd name="T14" fmla="*/ 1104 w 1104"/>
              <a:gd name="T15" fmla="*/ 564 h 564"/>
            </a:gdLst>
            <a:ahLst/>
            <a:cxnLst>
              <a:cxn ang="T8">
                <a:pos x="T0" y="T1"/>
              </a:cxn>
              <a:cxn ang="T9">
                <a:pos x="T2" y="T3"/>
              </a:cxn>
              <a:cxn ang="T10">
                <a:pos x="T4" y="T5"/>
              </a:cxn>
              <a:cxn ang="T11">
                <a:pos x="T6" y="T7"/>
              </a:cxn>
            </a:cxnLst>
            <a:rect l="T12" t="T13" r="T14" b="T15"/>
            <a:pathLst>
              <a:path w="1104" h="564">
                <a:moveTo>
                  <a:pt x="0" y="0"/>
                </a:moveTo>
                <a:lnTo>
                  <a:pt x="4" y="564"/>
                </a:lnTo>
                <a:lnTo>
                  <a:pt x="1104" y="564"/>
                </a:lnTo>
                <a:lnTo>
                  <a:pt x="0" y="0"/>
                </a:lnTo>
                <a:close/>
              </a:path>
            </a:pathLst>
          </a:custGeom>
          <a:solidFill>
            <a:srgbClr val="FF9933">
              <a:alpha val="39999"/>
            </a:srgbClr>
          </a:solidFill>
          <a:ln w="9525">
            <a:noFill/>
            <a:round/>
            <a:headEnd/>
            <a:tailEnd/>
          </a:ln>
        </p:spPr>
        <p:txBody>
          <a:bodyPr/>
          <a:lstStyle/>
          <a:p>
            <a:endParaRPr lang="ru-RU"/>
          </a:p>
        </p:txBody>
      </p:sp>
      <p:grpSp>
        <p:nvGrpSpPr>
          <p:cNvPr id="2" name="Group 43"/>
          <p:cNvGrpSpPr>
            <a:grpSpLocks/>
          </p:cNvGrpSpPr>
          <p:nvPr/>
        </p:nvGrpSpPr>
        <p:grpSpPr bwMode="auto">
          <a:xfrm>
            <a:off x="6300788" y="3163888"/>
            <a:ext cx="1943100" cy="1033462"/>
            <a:chOff x="3969" y="1993"/>
            <a:chExt cx="1224" cy="651"/>
          </a:xfrm>
        </p:grpSpPr>
        <p:sp>
          <p:nvSpPr>
            <p:cNvPr id="2082" name="Text Box 31"/>
            <p:cNvSpPr txBox="1">
              <a:spLocks noChangeArrowheads="1"/>
            </p:cNvSpPr>
            <p:nvPr/>
          </p:nvSpPr>
          <p:spPr bwMode="auto">
            <a:xfrm>
              <a:off x="3969" y="1993"/>
              <a:ext cx="272" cy="212"/>
            </a:xfrm>
            <a:prstGeom prst="rect">
              <a:avLst/>
            </a:prstGeom>
            <a:noFill/>
            <a:ln w="9525">
              <a:noFill/>
              <a:miter lim="800000"/>
              <a:headEnd/>
              <a:tailEnd/>
            </a:ln>
          </p:spPr>
          <p:txBody>
            <a:bodyPr>
              <a:spAutoFit/>
            </a:bodyPr>
            <a:lstStyle/>
            <a:p>
              <a:pPr>
                <a:spcBef>
                  <a:spcPct val="50000"/>
                </a:spcBef>
              </a:pPr>
              <a:r>
                <a:rPr lang="ru-RU" sz="1600" b="1"/>
                <a:t>А</a:t>
              </a:r>
            </a:p>
          </p:txBody>
        </p:sp>
        <p:sp>
          <p:nvSpPr>
            <p:cNvPr id="2083" name="Text Box 32"/>
            <p:cNvSpPr txBox="1">
              <a:spLocks noChangeArrowheads="1"/>
            </p:cNvSpPr>
            <p:nvPr/>
          </p:nvSpPr>
          <p:spPr bwMode="auto">
            <a:xfrm>
              <a:off x="3969" y="2432"/>
              <a:ext cx="272" cy="212"/>
            </a:xfrm>
            <a:prstGeom prst="rect">
              <a:avLst/>
            </a:prstGeom>
            <a:noFill/>
            <a:ln w="9525">
              <a:noFill/>
              <a:miter lim="800000"/>
              <a:headEnd/>
              <a:tailEnd/>
            </a:ln>
          </p:spPr>
          <p:txBody>
            <a:bodyPr>
              <a:spAutoFit/>
            </a:bodyPr>
            <a:lstStyle/>
            <a:p>
              <a:pPr>
                <a:spcBef>
                  <a:spcPct val="50000"/>
                </a:spcBef>
              </a:pPr>
              <a:r>
                <a:rPr lang="ru-RU" sz="1600" b="1"/>
                <a:t>С</a:t>
              </a:r>
            </a:p>
          </p:txBody>
        </p:sp>
        <p:sp>
          <p:nvSpPr>
            <p:cNvPr id="2084" name="Text Box 33"/>
            <p:cNvSpPr txBox="1">
              <a:spLocks noChangeArrowheads="1"/>
            </p:cNvSpPr>
            <p:nvPr/>
          </p:nvSpPr>
          <p:spPr bwMode="auto">
            <a:xfrm>
              <a:off x="4921" y="1993"/>
              <a:ext cx="272" cy="212"/>
            </a:xfrm>
            <a:prstGeom prst="rect">
              <a:avLst/>
            </a:prstGeom>
            <a:noFill/>
            <a:ln w="9525">
              <a:noFill/>
              <a:miter lim="800000"/>
              <a:headEnd/>
              <a:tailEnd/>
            </a:ln>
          </p:spPr>
          <p:txBody>
            <a:bodyPr>
              <a:spAutoFit/>
            </a:bodyPr>
            <a:lstStyle/>
            <a:p>
              <a:pPr>
                <a:spcBef>
                  <a:spcPct val="50000"/>
                </a:spcBef>
              </a:pPr>
              <a:r>
                <a:rPr lang="ru-RU" sz="1600" b="1"/>
                <a:t>В</a:t>
              </a:r>
            </a:p>
          </p:txBody>
        </p:sp>
      </p:grpSp>
      <p:sp>
        <p:nvSpPr>
          <p:cNvPr id="16418" name="Text Box 34"/>
          <p:cNvSpPr txBox="1">
            <a:spLocks noChangeArrowheads="1"/>
          </p:cNvSpPr>
          <p:nvPr/>
        </p:nvSpPr>
        <p:spPr bwMode="auto">
          <a:xfrm>
            <a:off x="1547813" y="2924175"/>
            <a:ext cx="431800" cy="336550"/>
          </a:xfrm>
          <a:prstGeom prst="rect">
            <a:avLst/>
          </a:prstGeom>
          <a:noFill/>
          <a:ln w="9525">
            <a:noFill/>
            <a:miter lim="800000"/>
            <a:headEnd/>
            <a:tailEnd/>
          </a:ln>
        </p:spPr>
        <p:txBody>
          <a:bodyPr>
            <a:spAutoFit/>
          </a:bodyPr>
          <a:lstStyle/>
          <a:p>
            <a:pPr>
              <a:spcBef>
                <a:spcPct val="50000"/>
              </a:spcBef>
            </a:pPr>
            <a:r>
              <a:rPr lang="ru-RU" sz="1600" b="1"/>
              <a:t>С</a:t>
            </a:r>
          </a:p>
        </p:txBody>
      </p:sp>
      <p:sp>
        <p:nvSpPr>
          <p:cNvPr id="16419" name="Text Box 35"/>
          <p:cNvSpPr txBox="1">
            <a:spLocks noChangeArrowheads="1"/>
          </p:cNvSpPr>
          <p:nvPr/>
        </p:nvSpPr>
        <p:spPr bwMode="auto">
          <a:xfrm>
            <a:off x="3563938" y="2997200"/>
            <a:ext cx="431800" cy="336550"/>
          </a:xfrm>
          <a:prstGeom prst="rect">
            <a:avLst/>
          </a:prstGeom>
          <a:noFill/>
          <a:ln w="9525">
            <a:noFill/>
            <a:miter lim="800000"/>
            <a:headEnd/>
            <a:tailEnd/>
          </a:ln>
        </p:spPr>
        <p:txBody>
          <a:bodyPr>
            <a:spAutoFit/>
          </a:bodyPr>
          <a:lstStyle/>
          <a:p>
            <a:pPr>
              <a:spcBef>
                <a:spcPct val="50000"/>
              </a:spcBef>
            </a:pPr>
            <a:r>
              <a:rPr lang="ru-RU" sz="1600" b="1"/>
              <a:t>В</a:t>
            </a:r>
          </a:p>
        </p:txBody>
      </p:sp>
      <p:sp>
        <p:nvSpPr>
          <p:cNvPr id="16420" name="Text Box 36"/>
          <p:cNvSpPr txBox="1">
            <a:spLocks noChangeArrowheads="1"/>
          </p:cNvSpPr>
          <p:nvPr/>
        </p:nvSpPr>
        <p:spPr bwMode="auto">
          <a:xfrm>
            <a:off x="1547813" y="1989138"/>
            <a:ext cx="431800" cy="336550"/>
          </a:xfrm>
          <a:prstGeom prst="rect">
            <a:avLst/>
          </a:prstGeom>
          <a:noFill/>
          <a:ln w="9525">
            <a:noFill/>
            <a:miter lim="800000"/>
            <a:headEnd/>
            <a:tailEnd/>
          </a:ln>
        </p:spPr>
        <p:txBody>
          <a:bodyPr>
            <a:spAutoFit/>
          </a:bodyPr>
          <a:lstStyle/>
          <a:p>
            <a:pPr>
              <a:spcBef>
                <a:spcPct val="50000"/>
              </a:spcBef>
            </a:pPr>
            <a:r>
              <a:rPr lang="ru-RU" sz="1600" b="1"/>
              <a:t>А</a:t>
            </a:r>
          </a:p>
        </p:txBody>
      </p:sp>
      <p:grpSp>
        <p:nvGrpSpPr>
          <p:cNvPr id="3" name="Group 37"/>
          <p:cNvGrpSpPr>
            <a:grpSpLocks/>
          </p:cNvGrpSpPr>
          <p:nvPr/>
        </p:nvGrpSpPr>
        <p:grpSpPr bwMode="auto">
          <a:xfrm>
            <a:off x="3467100" y="2576513"/>
            <a:ext cx="528638" cy="420687"/>
            <a:chOff x="2184" y="1623"/>
            <a:chExt cx="333" cy="265"/>
          </a:xfrm>
        </p:grpSpPr>
        <p:graphicFrame>
          <p:nvGraphicFramePr>
            <p:cNvPr id="2055" name="Object 22"/>
            <p:cNvGraphicFramePr>
              <a:graphicFrameLocks noChangeAspect="1"/>
            </p:cNvGraphicFramePr>
            <p:nvPr/>
          </p:nvGraphicFramePr>
          <p:xfrm>
            <a:off x="2329" y="1623"/>
            <a:ext cx="188" cy="174"/>
          </p:xfrm>
          <a:graphic>
            <a:graphicData uri="http://schemas.openxmlformats.org/presentationml/2006/ole">
              <p:oleObj spid="_x0000_s2055" name="Equation" r:id="rId8" imgW="164880" imgH="152280" progId="">
                <p:embed/>
              </p:oleObj>
            </a:graphicData>
          </a:graphic>
        </p:graphicFrame>
        <p:sp>
          <p:nvSpPr>
            <p:cNvPr id="2081" name="Arc 21"/>
            <p:cNvSpPr>
              <a:spLocks/>
            </p:cNvSpPr>
            <p:nvPr/>
          </p:nvSpPr>
          <p:spPr bwMode="auto">
            <a:xfrm rot="-1230386">
              <a:off x="2184" y="1735"/>
              <a:ext cx="197" cy="153"/>
            </a:xfrm>
            <a:custGeom>
              <a:avLst/>
              <a:gdLst>
                <a:gd name="T0" fmla="*/ 0 w 37614"/>
                <a:gd name="T1" fmla="*/ 0 h 31832"/>
                <a:gd name="T2" fmla="*/ 0 w 37614"/>
                <a:gd name="T3" fmla="*/ 0 h 31832"/>
                <a:gd name="T4" fmla="*/ 0 w 37614"/>
                <a:gd name="T5" fmla="*/ 0 h 31832"/>
                <a:gd name="T6" fmla="*/ 0 60000 65536"/>
                <a:gd name="T7" fmla="*/ 0 60000 65536"/>
                <a:gd name="T8" fmla="*/ 0 60000 65536"/>
                <a:gd name="T9" fmla="*/ 0 w 37614"/>
                <a:gd name="T10" fmla="*/ 0 h 31832"/>
                <a:gd name="T11" fmla="*/ 37614 w 37614"/>
                <a:gd name="T12" fmla="*/ 31832 h 31832"/>
              </a:gdLst>
              <a:ahLst/>
              <a:cxnLst>
                <a:cxn ang="T6">
                  <a:pos x="T0" y="T1"/>
                </a:cxn>
                <a:cxn ang="T7">
                  <a:pos x="T2" y="T3"/>
                </a:cxn>
                <a:cxn ang="T8">
                  <a:pos x="T4" y="T5"/>
                </a:cxn>
              </a:cxnLst>
              <a:rect l="T9" t="T10" r="T11" b="T12"/>
              <a:pathLst>
                <a:path w="37614" h="31832" fill="none" extrusionOk="0">
                  <a:moveTo>
                    <a:pt x="-1" y="7104"/>
                  </a:moveTo>
                  <a:cubicBezTo>
                    <a:pt x="4094" y="2580"/>
                    <a:pt x="9912" y="-1"/>
                    <a:pt x="16014" y="0"/>
                  </a:cubicBezTo>
                  <a:cubicBezTo>
                    <a:pt x="27943" y="0"/>
                    <a:pt x="37614" y="9670"/>
                    <a:pt x="37614" y="21600"/>
                  </a:cubicBezTo>
                  <a:cubicBezTo>
                    <a:pt x="37614" y="25171"/>
                    <a:pt x="36728" y="28686"/>
                    <a:pt x="35036" y="31831"/>
                  </a:cubicBezTo>
                </a:path>
                <a:path w="37614" h="31832" stroke="0" extrusionOk="0">
                  <a:moveTo>
                    <a:pt x="-1" y="7104"/>
                  </a:moveTo>
                  <a:cubicBezTo>
                    <a:pt x="4094" y="2580"/>
                    <a:pt x="9912" y="-1"/>
                    <a:pt x="16014" y="0"/>
                  </a:cubicBezTo>
                  <a:cubicBezTo>
                    <a:pt x="27943" y="0"/>
                    <a:pt x="37614" y="9670"/>
                    <a:pt x="37614" y="21600"/>
                  </a:cubicBezTo>
                  <a:cubicBezTo>
                    <a:pt x="37614" y="25171"/>
                    <a:pt x="36728" y="28686"/>
                    <a:pt x="35036" y="31831"/>
                  </a:cubicBezTo>
                  <a:lnTo>
                    <a:pt x="16014" y="21600"/>
                  </a:lnTo>
                  <a:close/>
                </a:path>
              </a:pathLst>
            </a:custGeom>
            <a:noFill/>
            <a:ln w="28575">
              <a:solidFill>
                <a:srgbClr val="CC0000"/>
              </a:solidFill>
              <a:round/>
              <a:headEnd/>
              <a:tailEnd/>
            </a:ln>
          </p:spPr>
          <p:txBody>
            <a:bodyPr wrap="none" anchor="ctr"/>
            <a:lstStyle/>
            <a:p>
              <a:endParaRPr lang="ru-RU"/>
            </a:p>
          </p:txBody>
        </p:sp>
      </p:grpSp>
      <p:grpSp>
        <p:nvGrpSpPr>
          <p:cNvPr id="4" name="Group 42"/>
          <p:cNvGrpSpPr>
            <a:grpSpLocks/>
          </p:cNvGrpSpPr>
          <p:nvPr/>
        </p:nvGrpSpPr>
        <p:grpSpPr bwMode="auto">
          <a:xfrm>
            <a:off x="6588125" y="3141663"/>
            <a:ext cx="1295400" cy="1006475"/>
            <a:chOff x="4150" y="1979"/>
            <a:chExt cx="816" cy="634"/>
          </a:xfrm>
        </p:grpSpPr>
        <p:sp>
          <p:nvSpPr>
            <p:cNvPr id="2078" name="Oval 38"/>
            <p:cNvSpPr>
              <a:spLocks noChangeArrowheads="1"/>
            </p:cNvSpPr>
            <p:nvPr/>
          </p:nvSpPr>
          <p:spPr bwMode="auto">
            <a:xfrm>
              <a:off x="4921" y="1979"/>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2079" name="Oval 39"/>
            <p:cNvSpPr>
              <a:spLocks noChangeArrowheads="1"/>
            </p:cNvSpPr>
            <p:nvPr/>
          </p:nvSpPr>
          <p:spPr bwMode="auto">
            <a:xfrm>
              <a:off x="4150" y="2568"/>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2080" name="Oval 40"/>
            <p:cNvSpPr>
              <a:spLocks noChangeArrowheads="1"/>
            </p:cNvSpPr>
            <p:nvPr/>
          </p:nvSpPr>
          <p:spPr bwMode="auto">
            <a:xfrm>
              <a:off x="4150" y="1979"/>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grpSp>
      <p:sp>
        <p:nvSpPr>
          <p:cNvPr id="16431" name="Freeform 47"/>
          <p:cNvSpPr>
            <a:spLocks/>
          </p:cNvSpPr>
          <p:nvPr/>
        </p:nvSpPr>
        <p:spPr bwMode="auto">
          <a:xfrm>
            <a:off x="6629400" y="3225800"/>
            <a:ext cx="1168400" cy="876300"/>
          </a:xfrm>
          <a:custGeom>
            <a:avLst/>
            <a:gdLst>
              <a:gd name="T0" fmla="*/ 0 w 736"/>
              <a:gd name="T1" fmla="*/ 2147483647 h 552"/>
              <a:gd name="T2" fmla="*/ 2147483647 w 736"/>
              <a:gd name="T3" fmla="*/ 0 h 552"/>
              <a:gd name="T4" fmla="*/ 0 w 736"/>
              <a:gd name="T5" fmla="*/ 2147483647 h 552"/>
              <a:gd name="T6" fmla="*/ 0 w 736"/>
              <a:gd name="T7" fmla="*/ 2147483647 h 552"/>
              <a:gd name="T8" fmla="*/ 0 60000 65536"/>
              <a:gd name="T9" fmla="*/ 0 60000 65536"/>
              <a:gd name="T10" fmla="*/ 0 60000 65536"/>
              <a:gd name="T11" fmla="*/ 0 60000 65536"/>
              <a:gd name="T12" fmla="*/ 0 w 736"/>
              <a:gd name="T13" fmla="*/ 0 h 552"/>
              <a:gd name="T14" fmla="*/ 736 w 736"/>
              <a:gd name="T15" fmla="*/ 552 h 552"/>
            </a:gdLst>
            <a:ahLst/>
            <a:cxnLst>
              <a:cxn ang="T8">
                <a:pos x="T0" y="T1"/>
              </a:cxn>
              <a:cxn ang="T9">
                <a:pos x="T2" y="T3"/>
              </a:cxn>
              <a:cxn ang="T10">
                <a:pos x="T4" y="T5"/>
              </a:cxn>
              <a:cxn ang="T11">
                <a:pos x="T6" y="T7"/>
              </a:cxn>
            </a:cxnLst>
            <a:rect l="T12" t="T13" r="T14" b="T15"/>
            <a:pathLst>
              <a:path w="736" h="552">
                <a:moveTo>
                  <a:pt x="0" y="8"/>
                </a:moveTo>
                <a:lnTo>
                  <a:pt x="736" y="0"/>
                </a:lnTo>
                <a:lnTo>
                  <a:pt x="0" y="552"/>
                </a:lnTo>
                <a:lnTo>
                  <a:pt x="0" y="8"/>
                </a:lnTo>
                <a:close/>
              </a:path>
            </a:pathLst>
          </a:custGeom>
          <a:solidFill>
            <a:srgbClr val="FF9933">
              <a:alpha val="39999"/>
            </a:srgbClr>
          </a:solidFill>
          <a:ln w="9525">
            <a:noFill/>
            <a:round/>
            <a:headEnd/>
            <a:tailEnd/>
          </a:ln>
        </p:spPr>
        <p:txBody>
          <a:bodyPr/>
          <a:lstStyle/>
          <a:p>
            <a:endParaRPr lang="ru-RU"/>
          </a:p>
        </p:txBody>
      </p:sp>
      <p:grpSp>
        <p:nvGrpSpPr>
          <p:cNvPr id="5" name="Group 51"/>
          <p:cNvGrpSpPr>
            <a:grpSpLocks/>
          </p:cNvGrpSpPr>
          <p:nvPr/>
        </p:nvGrpSpPr>
        <p:grpSpPr bwMode="auto">
          <a:xfrm>
            <a:off x="7451725" y="3213100"/>
            <a:ext cx="442913" cy="347663"/>
            <a:chOff x="4694" y="2024"/>
            <a:chExt cx="279" cy="219"/>
          </a:xfrm>
        </p:grpSpPr>
        <p:sp>
          <p:nvSpPr>
            <p:cNvPr id="2077" name="Arc 48"/>
            <p:cNvSpPr>
              <a:spLocks/>
            </p:cNvSpPr>
            <p:nvPr/>
          </p:nvSpPr>
          <p:spPr bwMode="auto">
            <a:xfrm rot="10288154">
              <a:off x="4694" y="2024"/>
              <a:ext cx="90" cy="122"/>
            </a:xfrm>
            <a:custGeom>
              <a:avLst/>
              <a:gdLst>
                <a:gd name="T0" fmla="*/ 0 w 21600"/>
                <a:gd name="T1" fmla="*/ 0 h 19446"/>
                <a:gd name="T2" fmla="*/ 0 w 21600"/>
                <a:gd name="T3" fmla="*/ 0 h 19446"/>
                <a:gd name="T4" fmla="*/ 0 w 21600"/>
                <a:gd name="T5" fmla="*/ 0 h 19446"/>
                <a:gd name="T6" fmla="*/ 0 60000 65536"/>
                <a:gd name="T7" fmla="*/ 0 60000 65536"/>
                <a:gd name="T8" fmla="*/ 0 60000 65536"/>
                <a:gd name="T9" fmla="*/ 0 w 21600"/>
                <a:gd name="T10" fmla="*/ 0 h 19446"/>
                <a:gd name="T11" fmla="*/ 21600 w 21600"/>
                <a:gd name="T12" fmla="*/ 19446 h 19446"/>
              </a:gdLst>
              <a:ahLst/>
              <a:cxnLst>
                <a:cxn ang="T6">
                  <a:pos x="T0" y="T1"/>
                </a:cxn>
                <a:cxn ang="T7">
                  <a:pos x="T2" y="T3"/>
                </a:cxn>
                <a:cxn ang="T8">
                  <a:pos x="T4" y="T5"/>
                </a:cxn>
              </a:cxnLst>
              <a:rect l="T9" t="T10" r="T11" b="T12"/>
              <a:pathLst>
                <a:path w="21600" h="19446" fill="none" extrusionOk="0">
                  <a:moveTo>
                    <a:pt x="9402" y="0"/>
                  </a:moveTo>
                  <a:cubicBezTo>
                    <a:pt x="16861" y="3606"/>
                    <a:pt x="21600" y="11161"/>
                    <a:pt x="21600" y="19446"/>
                  </a:cubicBezTo>
                </a:path>
                <a:path w="21600" h="19446" stroke="0" extrusionOk="0">
                  <a:moveTo>
                    <a:pt x="9402" y="0"/>
                  </a:moveTo>
                  <a:cubicBezTo>
                    <a:pt x="16861" y="3606"/>
                    <a:pt x="21600" y="11161"/>
                    <a:pt x="21600" y="19446"/>
                  </a:cubicBezTo>
                  <a:lnTo>
                    <a:pt x="0" y="19446"/>
                  </a:lnTo>
                  <a:close/>
                </a:path>
              </a:pathLst>
            </a:custGeom>
            <a:noFill/>
            <a:ln w="28575">
              <a:solidFill>
                <a:srgbClr val="CC0000"/>
              </a:solidFill>
              <a:round/>
              <a:headEnd/>
              <a:tailEnd/>
            </a:ln>
          </p:spPr>
          <p:txBody>
            <a:bodyPr wrap="none" anchor="ctr"/>
            <a:lstStyle/>
            <a:p>
              <a:endParaRPr lang="ru-RU"/>
            </a:p>
          </p:txBody>
        </p:sp>
        <p:graphicFrame>
          <p:nvGraphicFramePr>
            <p:cNvPr id="2054" name="Object 49"/>
            <p:cNvGraphicFramePr>
              <a:graphicFrameLocks noChangeAspect="1"/>
            </p:cNvGraphicFramePr>
            <p:nvPr/>
          </p:nvGraphicFramePr>
          <p:xfrm>
            <a:off x="4785" y="2069"/>
            <a:ext cx="188" cy="174"/>
          </p:xfrm>
          <a:graphic>
            <a:graphicData uri="http://schemas.openxmlformats.org/presentationml/2006/ole">
              <p:oleObj spid="_x0000_s2054" name="Equation" r:id="rId9" imgW="164880" imgH="152280" progId="">
                <p:embed/>
              </p:oleObj>
            </a:graphicData>
          </a:graphic>
        </p:graphicFrame>
      </p:grpSp>
      <p:sp>
        <p:nvSpPr>
          <p:cNvPr id="2074" name="Text Box 52"/>
          <p:cNvSpPr txBox="1">
            <a:spLocks noChangeArrowheads="1"/>
          </p:cNvSpPr>
          <p:nvPr/>
        </p:nvSpPr>
        <p:spPr bwMode="auto">
          <a:xfrm>
            <a:off x="1116013" y="1196975"/>
            <a:ext cx="503237" cy="457200"/>
          </a:xfrm>
          <a:prstGeom prst="rect">
            <a:avLst/>
          </a:prstGeom>
          <a:noFill/>
          <a:ln w="9525">
            <a:noFill/>
            <a:miter lim="800000"/>
            <a:headEnd/>
            <a:tailEnd/>
          </a:ln>
        </p:spPr>
        <p:txBody>
          <a:bodyPr>
            <a:spAutoFit/>
          </a:bodyPr>
          <a:lstStyle/>
          <a:p>
            <a:pPr>
              <a:spcBef>
                <a:spcPct val="50000"/>
              </a:spcBef>
            </a:pPr>
            <a:r>
              <a:rPr lang="en-US" sz="2400" i="1"/>
              <a:t>a)</a:t>
            </a:r>
            <a:endParaRPr lang="ru-RU" sz="2400" i="1"/>
          </a:p>
        </p:txBody>
      </p:sp>
      <p:sp>
        <p:nvSpPr>
          <p:cNvPr id="2075" name="Text Box 53"/>
          <p:cNvSpPr txBox="1">
            <a:spLocks noChangeArrowheads="1"/>
          </p:cNvSpPr>
          <p:nvPr/>
        </p:nvSpPr>
        <p:spPr bwMode="auto">
          <a:xfrm>
            <a:off x="5148263" y="1196975"/>
            <a:ext cx="503237" cy="457200"/>
          </a:xfrm>
          <a:prstGeom prst="rect">
            <a:avLst/>
          </a:prstGeom>
          <a:noFill/>
          <a:ln w="9525">
            <a:noFill/>
            <a:miter lim="800000"/>
            <a:headEnd/>
            <a:tailEnd/>
          </a:ln>
        </p:spPr>
        <p:txBody>
          <a:bodyPr>
            <a:spAutoFit/>
          </a:bodyPr>
          <a:lstStyle/>
          <a:p>
            <a:pPr>
              <a:spcBef>
                <a:spcPct val="50000"/>
              </a:spcBef>
            </a:pPr>
            <a:r>
              <a:rPr lang="ru-RU" sz="2400" i="1"/>
              <a:t>б</a:t>
            </a:r>
            <a:r>
              <a:rPr lang="en-US" sz="2400" i="1"/>
              <a:t>)</a:t>
            </a:r>
            <a:endParaRPr lang="ru-RU" sz="2400" i="1"/>
          </a:p>
        </p:txBody>
      </p:sp>
      <p:sp>
        <p:nvSpPr>
          <p:cNvPr id="2076" name="Rectangle 11"/>
          <p:cNvSpPr>
            <a:spLocks noChangeArrowheads="1"/>
          </p:cNvSpPr>
          <p:nvPr/>
        </p:nvSpPr>
        <p:spPr bwMode="auto">
          <a:xfrm>
            <a:off x="1187450" y="260350"/>
            <a:ext cx="7488238" cy="915988"/>
          </a:xfrm>
          <a:prstGeom prst="rect">
            <a:avLst/>
          </a:prstGeom>
          <a:noFill/>
          <a:ln w="9525">
            <a:noFill/>
            <a:miter lim="800000"/>
            <a:headEnd/>
            <a:tailEnd/>
          </a:ln>
        </p:spPr>
        <p:txBody>
          <a:bodyPr>
            <a:spAutoFit/>
          </a:bodyPr>
          <a:lstStyle/>
          <a:p>
            <a:pPr algn="just"/>
            <a:r>
              <a:rPr lang="ru-RU" b="1" u="sng">
                <a:solidFill>
                  <a:schemeClr val="hlink"/>
                </a:solidFill>
              </a:rPr>
              <a:t>Задача 1.2.</a:t>
            </a:r>
            <a:r>
              <a:rPr lang="ru-RU" b="1"/>
              <a:t> На рисунке изображен график функции </a:t>
            </a:r>
            <a:r>
              <a:rPr lang="en-US" b="1" i="1"/>
              <a:t>y</a:t>
            </a:r>
            <a:r>
              <a:rPr lang="ru-RU" b="1" i="1"/>
              <a:t> = </a:t>
            </a:r>
            <a:r>
              <a:rPr lang="en-US" b="1" i="1"/>
              <a:t>f (x)</a:t>
            </a:r>
            <a:r>
              <a:rPr lang="ru-RU" b="1"/>
              <a:t>, и  касательная к нему в точке с абсциссой х</a:t>
            </a:r>
            <a:r>
              <a:rPr lang="ru-RU" b="1" baseline="-25000"/>
              <a:t>0</a:t>
            </a:r>
            <a:r>
              <a:rPr lang="ru-RU" b="1"/>
              <a:t>. Найдите значение </a:t>
            </a:r>
          </a:p>
          <a:p>
            <a:pPr algn="just"/>
            <a:r>
              <a:rPr lang="ru-RU" b="1"/>
              <a:t>производной функции </a:t>
            </a:r>
            <a:r>
              <a:rPr lang="en-US" b="1" i="1"/>
              <a:t>y</a:t>
            </a:r>
            <a:r>
              <a:rPr lang="ru-RU" b="1" i="1"/>
              <a:t> = </a:t>
            </a:r>
            <a:r>
              <a:rPr lang="en-US" b="1" i="1"/>
              <a:t>f (x)</a:t>
            </a:r>
            <a:r>
              <a:rPr lang="ru-RU" b="1"/>
              <a:t>  в точке х</a:t>
            </a:r>
            <a:r>
              <a:rPr lang="ru-RU" b="1" baseline="-25000"/>
              <a:t>0</a:t>
            </a:r>
            <a:r>
              <a:rPr lang="ru-RU" b="1"/>
              <a:t>.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animEffect transition="in" filter="wipe(down)">
                                      <p:cBhvr>
                                        <p:cTn id="7" dur="500"/>
                                        <p:tgtEl>
                                          <p:spTgt spid="1640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410"/>
                                        </p:tgtEl>
                                        <p:attrNameLst>
                                          <p:attrName>style.visibility</p:attrName>
                                        </p:attrNameLst>
                                      </p:cBhvr>
                                      <p:to>
                                        <p:strVal val="visible"/>
                                      </p:to>
                                    </p:set>
                                    <p:animEffect transition="in" filter="wipe(down)">
                                      <p:cBhvr>
                                        <p:cTn id="10" dur="500"/>
                                        <p:tgtEl>
                                          <p:spTgt spid="164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411"/>
                                        </p:tgtEl>
                                        <p:attrNameLst>
                                          <p:attrName>style.visibility</p:attrName>
                                        </p:attrNameLst>
                                      </p:cBhvr>
                                      <p:to>
                                        <p:strVal val="visible"/>
                                      </p:to>
                                    </p:set>
                                    <p:animEffect transition="in" filter="wipe(down)">
                                      <p:cBhvr>
                                        <p:cTn id="13" dur="500"/>
                                        <p:tgtEl>
                                          <p:spTgt spid="1641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6420"/>
                                        </p:tgtEl>
                                        <p:attrNameLst>
                                          <p:attrName>style.visibility</p:attrName>
                                        </p:attrNameLst>
                                      </p:cBhvr>
                                      <p:to>
                                        <p:strVal val="visible"/>
                                      </p:to>
                                    </p:set>
                                    <p:animEffect transition="in" filter="blinds(horizontal)">
                                      <p:cBhvr>
                                        <p:cTn id="17" dur="500"/>
                                        <p:tgtEl>
                                          <p:spTgt spid="1642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418"/>
                                        </p:tgtEl>
                                        <p:attrNameLst>
                                          <p:attrName>style.visibility</p:attrName>
                                        </p:attrNameLst>
                                      </p:cBhvr>
                                      <p:to>
                                        <p:strVal val="visible"/>
                                      </p:to>
                                    </p:set>
                                    <p:animEffect transition="in" filter="blinds(horizontal)">
                                      <p:cBhvr>
                                        <p:cTn id="20" dur="500"/>
                                        <p:tgtEl>
                                          <p:spTgt spid="1641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419"/>
                                        </p:tgtEl>
                                        <p:attrNameLst>
                                          <p:attrName>style.visibility</p:attrName>
                                        </p:attrNameLst>
                                      </p:cBhvr>
                                      <p:to>
                                        <p:strVal val="visible"/>
                                      </p:to>
                                    </p:set>
                                    <p:animEffect transition="in" filter="blinds(horizontal)">
                                      <p:cBhvr>
                                        <p:cTn id="23" dur="500"/>
                                        <p:tgtEl>
                                          <p:spTgt spid="16419"/>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6414"/>
                                        </p:tgtEl>
                                        <p:attrNameLst>
                                          <p:attrName>style.visibility</p:attrName>
                                        </p:attrNameLst>
                                      </p:cBhvr>
                                      <p:to>
                                        <p:strVal val="visible"/>
                                      </p:to>
                                    </p:set>
                                    <p:animEffect transition="in" filter="wipe(right)">
                                      <p:cBhvr>
                                        <p:cTn id="27" dur="1000"/>
                                        <p:tgtEl>
                                          <p:spTgt spid="164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99"/>
                                        </p:tgtEl>
                                        <p:attrNameLst>
                                          <p:attrName>style.visibility</p:attrName>
                                        </p:attrNameLst>
                                      </p:cBhvr>
                                      <p:to>
                                        <p:strVal val="visible"/>
                                      </p:to>
                                    </p:set>
                                    <p:animEffect transition="in" filter="blinds(horizontal)">
                                      <p:cBhvr>
                                        <p:cTn id="37" dur="500"/>
                                        <p:tgtEl>
                                          <p:spTgt spid="163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00"/>
                                        </p:tgtEl>
                                        <p:attrNameLst>
                                          <p:attrName>style.visibility</p:attrName>
                                        </p:attrNameLst>
                                      </p:cBhvr>
                                      <p:to>
                                        <p:strVal val="visible"/>
                                      </p:to>
                                    </p:set>
                                    <p:animEffect transition="in" filter="wipe(left)">
                                      <p:cBhvr>
                                        <p:cTn id="42" dur="5000"/>
                                        <p:tgtEl>
                                          <p:spTgt spid="164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401"/>
                                        </p:tgtEl>
                                        <p:attrNameLst>
                                          <p:attrName>style.visibility</p:attrName>
                                        </p:attrNameLst>
                                      </p:cBhvr>
                                      <p:to>
                                        <p:strVal val="visible"/>
                                      </p:to>
                                    </p:set>
                                    <p:animEffect transition="in" filter="blinds(horizontal)">
                                      <p:cBhvr>
                                        <p:cTn id="47" dur="500"/>
                                        <p:tgtEl>
                                          <p:spTgt spid="164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par>
                          <p:cTn id="53" fill="hold">
                            <p:stCondLst>
                              <p:cond delay="500"/>
                            </p:stCondLst>
                            <p:childTnLst>
                              <p:par>
                                <p:cTn id="54" presetID="3" presetClass="entr" presetSubtype="1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linds(horizontal)">
                                      <p:cBhvr>
                                        <p:cTn id="56" dur="500"/>
                                        <p:tgtEl>
                                          <p:spTgt spid="2"/>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16431"/>
                                        </p:tgtEl>
                                        <p:attrNameLst>
                                          <p:attrName>style.visibility</p:attrName>
                                        </p:attrNameLst>
                                      </p:cBhvr>
                                      <p:to>
                                        <p:strVal val="visible"/>
                                      </p:to>
                                    </p:set>
                                    <p:animEffect transition="in" filter="wipe(right)">
                                      <p:cBhvr>
                                        <p:cTn id="60" dur="2000"/>
                                        <p:tgtEl>
                                          <p:spTgt spid="1643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blinds(horizontal)">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6402"/>
                                        </p:tgtEl>
                                        <p:attrNameLst>
                                          <p:attrName>style.visibility</p:attrName>
                                        </p:attrNameLst>
                                      </p:cBhvr>
                                      <p:to>
                                        <p:strVal val="visible"/>
                                      </p:to>
                                    </p:set>
                                    <p:animEffect transition="in" filter="blinds(horizontal)">
                                      <p:cBhvr>
                                        <p:cTn id="70" dur="500"/>
                                        <p:tgtEl>
                                          <p:spTgt spid="1640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6403"/>
                                        </p:tgtEl>
                                        <p:attrNameLst>
                                          <p:attrName>style.visibility</p:attrName>
                                        </p:attrNameLst>
                                      </p:cBhvr>
                                      <p:to>
                                        <p:strVal val="visible"/>
                                      </p:to>
                                    </p:set>
                                    <p:animEffect transition="in" filter="wipe(left)">
                                      <p:cBhvr>
                                        <p:cTn id="75" dur="5000"/>
                                        <p:tgtEl>
                                          <p:spTgt spid="1640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6404"/>
                                        </p:tgtEl>
                                        <p:attrNameLst>
                                          <p:attrName>style.visibility</p:attrName>
                                        </p:attrNameLst>
                                      </p:cBhvr>
                                      <p:to>
                                        <p:strVal val="visible"/>
                                      </p:to>
                                    </p:set>
                                    <p:animEffect transition="in" filter="blinds(horizontal)">
                                      <p:cBhvr>
                                        <p:cTn id="80"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p:bldP spid="16404" grpId="0"/>
      <p:bldP spid="16409" grpId="0" animBg="1"/>
      <p:bldP spid="16410" grpId="0" animBg="1"/>
      <p:bldP spid="16411" grpId="0" animBg="1"/>
      <p:bldP spid="16414" grpId="0" animBg="1"/>
      <p:bldP spid="16418" grpId="0"/>
      <p:bldP spid="16419" grpId="0"/>
      <p:bldP spid="16420" grpId="0"/>
      <p:bldP spid="164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5" descr="64"/>
          <p:cNvPicPr>
            <a:picLocks noChangeAspect="1" noChangeArrowheads="1"/>
          </p:cNvPicPr>
          <p:nvPr/>
        </p:nvPicPr>
        <p:blipFill>
          <a:blip r:embed="rId3" cstate="print"/>
          <a:srcRect/>
          <a:stretch>
            <a:fillRect/>
          </a:stretch>
        </p:blipFill>
        <p:spPr bwMode="auto">
          <a:xfrm>
            <a:off x="5940425" y="1450975"/>
            <a:ext cx="2808288" cy="2770188"/>
          </a:xfrm>
          <a:prstGeom prst="rect">
            <a:avLst/>
          </a:prstGeom>
          <a:noFill/>
          <a:ln w="9525">
            <a:noFill/>
            <a:miter lim="800000"/>
            <a:headEnd/>
            <a:tailEnd/>
          </a:ln>
        </p:spPr>
      </p:pic>
      <p:pic>
        <p:nvPicPr>
          <p:cNvPr id="3081" name="Picture 6" descr="54"/>
          <p:cNvPicPr>
            <a:picLocks noChangeAspect="1" noChangeArrowheads="1"/>
          </p:cNvPicPr>
          <p:nvPr/>
        </p:nvPicPr>
        <p:blipFill>
          <a:blip r:embed="rId4" cstate="print"/>
          <a:srcRect/>
          <a:stretch>
            <a:fillRect/>
          </a:stretch>
        </p:blipFill>
        <p:spPr bwMode="auto">
          <a:xfrm>
            <a:off x="971550" y="1412875"/>
            <a:ext cx="4321175" cy="2863850"/>
          </a:xfrm>
          <a:prstGeom prst="rect">
            <a:avLst/>
          </a:prstGeom>
          <a:noFill/>
          <a:ln w="9525">
            <a:noFill/>
            <a:miter lim="800000"/>
            <a:headEnd/>
            <a:tailEnd/>
          </a:ln>
        </p:spPr>
      </p:pic>
      <p:sp>
        <p:nvSpPr>
          <p:cNvPr id="3082" name="Rectangle 7"/>
          <p:cNvSpPr>
            <a:spLocks noChangeArrowheads="1"/>
          </p:cNvSpPr>
          <p:nvPr/>
        </p:nvSpPr>
        <p:spPr bwMode="auto">
          <a:xfrm>
            <a:off x="1187450" y="260350"/>
            <a:ext cx="7488238" cy="915988"/>
          </a:xfrm>
          <a:prstGeom prst="rect">
            <a:avLst/>
          </a:prstGeom>
          <a:noFill/>
          <a:ln w="9525">
            <a:noFill/>
            <a:miter lim="800000"/>
            <a:headEnd/>
            <a:tailEnd/>
          </a:ln>
        </p:spPr>
        <p:txBody>
          <a:bodyPr>
            <a:spAutoFit/>
          </a:bodyPr>
          <a:lstStyle/>
          <a:p>
            <a:pPr algn="just"/>
            <a:r>
              <a:rPr lang="ru-RU" b="1" u="sng">
                <a:solidFill>
                  <a:schemeClr val="hlink"/>
                </a:solidFill>
              </a:rPr>
              <a:t>Задача 1.3.</a:t>
            </a:r>
            <a:r>
              <a:rPr lang="ru-RU" b="1"/>
              <a:t> На рисунке изображен график функции </a:t>
            </a:r>
            <a:r>
              <a:rPr lang="en-US" b="1" i="1"/>
              <a:t>y</a:t>
            </a:r>
            <a:r>
              <a:rPr lang="ru-RU" b="1" i="1"/>
              <a:t> = </a:t>
            </a:r>
            <a:r>
              <a:rPr lang="en-US" b="1" i="1"/>
              <a:t>f (x)</a:t>
            </a:r>
            <a:r>
              <a:rPr lang="ru-RU" b="1"/>
              <a:t>, и  касательная к нему в точке с абсциссой х</a:t>
            </a:r>
            <a:r>
              <a:rPr lang="ru-RU" b="1" baseline="-25000"/>
              <a:t>0</a:t>
            </a:r>
            <a:r>
              <a:rPr lang="ru-RU" b="1"/>
              <a:t>. Найдите значение </a:t>
            </a:r>
          </a:p>
          <a:p>
            <a:pPr algn="just"/>
            <a:r>
              <a:rPr lang="ru-RU" b="1"/>
              <a:t>производной функции </a:t>
            </a:r>
            <a:r>
              <a:rPr lang="en-US" b="1" i="1"/>
              <a:t>y</a:t>
            </a:r>
            <a:r>
              <a:rPr lang="ru-RU" b="1" i="1"/>
              <a:t> = </a:t>
            </a:r>
            <a:r>
              <a:rPr lang="en-US" b="1" i="1"/>
              <a:t>f (x)</a:t>
            </a:r>
            <a:r>
              <a:rPr lang="ru-RU" b="1"/>
              <a:t>  в точке х</a:t>
            </a:r>
            <a:r>
              <a:rPr lang="ru-RU" b="1" baseline="-25000"/>
              <a:t>0</a:t>
            </a:r>
            <a:r>
              <a:rPr lang="ru-RU" b="1"/>
              <a:t>. </a:t>
            </a:r>
          </a:p>
        </p:txBody>
      </p:sp>
      <p:sp>
        <p:nvSpPr>
          <p:cNvPr id="3083" name="Rectangle 8"/>
          <p:cNvSpPr>
            <a:spLocks noChangeArrowheads="1"/>
          </p:cNvSpPr>
          <p:nvPr/>
        </p:nvSpPr>
        <p:spPr bwMode="auto">
          <a:xfrm>
            <a:off x="3851275" y="4292600"/>
            <a:ext cx="1244600" cy="366713"/>
          </a:xfrm>
          <a:prstGeom prst="rect">
            <a:avLst/>
          </a:prstGeom>
          <a:noFill/>
          <a:ln w="9525">
            <a:noFill/>
            <a:miter lim="800000"/>
            <a:headEnd/>
            <a:tailEnd/>
          </a:ln>
        </p:spPr>
        <p:txBody>
          <a:bodyPr wrap="none">
            <a:spAutoFit/>
          </a:bodyPr>
          <a:lstStyle/>
          <a:p>
            <a:r>
              <a:rPr lang="ru-RU" b="1"/>
              <a:t>Решение.</a:t>
            </a:r>
          </a:p>
        </p:txBody>
      </p:sp>
      <p:graphicFrame>
        <p:nvGraphicFramePr>
          <p:cNvPr id="17417" name="Object 9"/>
          <p:cNvGraphicFramePr>
            <a:graphicFrameLocks noChangeAspect="1"/>
          </p:cNvGraphicFramePr>
          <p:nvPr/>
        </p:nvGraphicFramePr>
        <p:xfrm>
          <a:off x="1006475" y="4581525"/>
          <a:ext cx="2163763" cy="496888"/>
        </p:xfrm>
        <a:graphic>
          <a:graphicData uri="http://schemas.openxmlformats.org/presentationml/2006/ole">
            <p:oleObj spid="_x0000_s3074" name="Equation" r:id="rId5" imgW="1104840" imgH="253800" progId="">
              <p:embed/>
            </p:oleObj>
          </a:graphicData>
        </a:graphic>
      </p:graphicFrame>
      <p:graphicFrame>
        <p:nvGraphicFramePr>
          <p:cNvPr id="17418" name="Object 10"/>
          <p:cNvGraphicFramePr>
            <a:graphicFrameLocks noChangeAspect="1"/>
          </p:cNvGraphicFramePr>
          <p:nvPr/>
        </p:nvGraphicFramePr>
        <p:xfrm>
          <a:off x="1003300" y="5229225"/>
          <a:ext cx="3960813" cy="712788"/>
        </p:xfrm>
        <a:graphic>
          <a:graphicData uri="http://schemas.openxmlformats.org/presentationml/2006/ole">
            <p:oleObj spid="_x0000_s3075" name="Equation" r:id="rId6" imgW="2184120" imgH="393480" progId="">
              <p:embed/>
            </p:oleObj>
          </a:graphicData>
        </a:graphic>
      </p:graphicFrame>
      <p:sp>
        <p:nvSpPr>
          <p:cNvPr id="17419" name="Text Box 11"/>
          <p:cNvSpPr txBox="1">
            <a:spLocks noChangeArrowheads="1"/>
          </p:cNvSpPr>
          <p:nvPr/>
        </p:nvSpPr>
        <p:spPr bwMode="auto">
          <a:xfrm>
            <a:off x="1130300" y="5984875"/>
            <a:ext cx="1944688"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- 0,75 .</a:t>
            </a:r>
          </a:p>
        </p:txBody>
      </p:sp>
      <p:graphicFrame>
        <p:nvGraphicFramePr>
          <p:cNvPr id="17421" name="Object 13"/>
          <p:cNvGraphicFramePr>
            <a:graphicFrameLocks noChangeAspect="1"/>
          </p:cNvGraphicFramePr>
          <p:nvPr/>
        </p:nvGraphicFramePr>
        <p:xfrm>
          <a:off x="1547813" y="1784350"/>
          <a:ext cx="298450" cy="276225"/>
        </p:xfrm>
        <a:graphic>
          <a:graphicData uri="http://schemas.openxmlformats.org/presentationml/2006/ole">
            <p:oleObj spid="_x0000_s3076" name="Equation" r:id="rId7" imgW="164880" imgH="152280" progId="">
              <p:embed/>
            </p:oleObj>
          </a:graphicData>
        </a:graphic>
      </p:graphicFrame>
      <p:sp>
        <p:nvSpPr>
          <p:cNvPr id="17423" name="Oval 15"/>
          <p:cNvSpPr>
            <a:spLocks noChangeArrowheads="1"/>
          </p:cNvSpPr>
          <p:nvPr/>
        </p:nvSpPr>
        <p:spPr bwMode="auto">
          <a:xfrm>
            <a:off x="6877050" y="1989138"/>
            <a:ext cx="71438" cy="71437"/>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grpSp>
        <p:nvGrpSpPr>
          <p:cNvPr id="2" name="Group 18"/>
          <p:cNvGrpSpPr>
            <a:grpSpLocks/>
          </p:cNvGrpSpPr>
          <p:nvPr/>
        </p:nvGrpSpPr>
        <p:grpSpPr bwMode="auto">
          <a:xfrm>
            <a:off x="1547813" y="2276475"/>
            <a:ext cx="2159000" cy="1655763"/>
            <a:chOff x="975" y="1525"/>
            <a:chExt cx="1360" cy="1043"/>
          </a:xfrm>
        </p:grpSpPr>
        <p:sp>
          <p:nvSpPr>
            <p:cNvPr id="3104" name="Oval 14"/>
            <p:cNvSpPr>
              <a:spLocks noChangeArrowheads="1"/>
            </p:cNvSpPr>
            <p:nvPr/>
          </p:nvSpPr>
          <p:spPr bwMode="auto">
            <a:xfrm>
              <a:off x="975" y="1525"/>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3105" name="Oval 16"/>
            <p:cNvSpPr>
              <a:spLocks noChangeArrowheads="1"/>
            </p:cNvSpPr>
            <p:nvPr/>
          </p:nvSpPr>
          <p:spPr bwMode="auto">
            <a:xfrm>
              <a:off x="2290" y="2523"/>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3106" name="Oval 17"/>
            <p:cNvSpPr>
              <a:spLocks noChangeArrowheads="1"/>
            </p:cNvSpPr>
            <p:nvPr/>
          </p:nvSpPr>
          <p:spPr bwMode="auto">
            <a:xfrm>
              <a:off x="2290" y="1525"/>
              <a:ext cx="45" cy="45"/>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grpSp>
      <p:sp>
        <p:nvSpPr>
          <p:cNvPr id="17428" name="Freeform 20"/>
          <p:cNvSpPr>
            <a:spLocks/>
          </p:cNvSpPr>
          <p:nvPr/>
        </p:nvSpPr>
        <p:spPr bwMode="auto">
          <a:xfrm>
            <a:off x="1619250" y="2338388"/>
            <a:ext cx="2057400" cy="1530350"/>
          </a:xfrm>
          <a:custGeom>
            <a:avLst/>
            <a:gdLst>
              <a:gd name="T0" fmla="*/ 0 w 1296"/>
              <a:gd name="T1" fmla="*/ 0 h 964"/>
              <a:gd name="T2" fmla="*/ 2147483647 w 1296"/>
              <a:gd name="T3" fmla="*/ 0 h 964"/>
              <a:gd name="T4" fmla="*/ 2147483647 w 1296"/>
              <a:gd name="T5" fmla="*/ 2147483647 h 964"/>
              <a:gd name="T6" fmla="*/ 0 w 1296"/>
              <a:gd name="T7" fmla="*/ 0 h 964"/>
              <a:gd name="T8" fmla="*/ 0 60000 65536"/>
              <a:gd name="T9" fmla="*/ 0 60000 65536"/>
              <a:gd name="T10" fmla="*/ 0 60000 65536"/>
              <a:gd name="T11" fmla="*/ 0 60000 65536"/>
              <a:gd name="T12" fmla="*/ 0 w 1296"/>
              <a:gd name="T13" fmla="*/ 0 h 964"/>
              <a:gd name="T14" fmla="*/ 1296 w 1296"/>
              <a:gd name="T15" fmla="*/ 964 h 964"/>
            </a:gdLst>
            <a:ahLst/>
            <a:cxnLst>
              <a:cxn ang="T8">
                <a:pos x="T0" y="T1"/>
              </a:cxn>
              <a:cxn ang="T9">
                <a:pos x="T2" y="T3"/>
              </a:cxn>
              <a:cxn ang="T10">
                <a:pos x="T4" y="T5"/>
              </a:cxn>
              <a:cxn ang="T11">
                <a:pos x="T6" y="T7"/>
              </a:cxn>
            </a:cxnLst>
            <a:rect l="T12" t="T13" r="T14" b="T15"/>
            <a:pathLst>
              <a:path w="1296" h="964">
                <a:moveTo>
                  <a:pt x="0" y="0"/>
                </a:moveTo>
                <a:lnTo>
                  <a:pt x="1296" y="0"/>
                </a:lnTo>
                <a:lnTo>
                  <a:pt x="1272" y="964"/>
                </a:lnTo>
                <a:lnTo>
                  <a:pt x="0" y="0"/>
                </a:lnTo>
                <a:close/>
              </a:path>
            </a:pathLst>
          </a:custGeom>
          <a:solidFill>
            <a:srgbClr val="FF9933">
              <a:alpha val="39999"/>
            </a:srgbClr>
          </a:solidFill>
          <a:ln w="9525">
            <a:noFill/>
            <a:round/>
            <a:headEnd/>
            <a:tailEnd/>
          </a:ln>
        </p:spPr>
        <p:txBody>
          <a:bodyPr/>
          <a:lstStyle/>
          <a:p>
            <a:endParaRPr lang="ru-RU"/>
          </a:p>
        </p:txBody>
      </p:sp>
      <p:sp>
        <p:nvSpPr>
          <p:cNvPr id="17429" name="Text Box 21"/>
          <p:cNvSpPr txBox="1">
            <a:spLocks noChangeArrowheads="1"/>
          </p:cNvSpPr>
          <p:nvPr/>
        </p:nvSpPr>
        <p:spPr bwMode="auto">
          <a:xfrm>
            <a:off x="1547813" y="2060575"/>
            <a:ext cx="504825" cy="336550"/>
          </a:xfrm>
          <a:prstGeom prst="rect">
            <a:avLst/>
          </a:prstGeom>
          <a:noFill/>
          <a:ln w="9525">
            <a:noFill/>
            <a:miter lim="800000"/>
            <a:headEnd/>
            <a:tailEnd/>
          </a:ln>
        </p:spPr>
        <p:txBody>
          <a:bodyPr>
            <a:spAutoFit/>
          </a:bodyPr>
          <a:lstStyle/>
          <a:p>
            <a:pPr>
              <a:spcBef>
                <a:spcPct val="50000"/>
              </a:spcBef>
            </a:pPr>
            <a:r>
              <a:rPr lang="ru-RU" sz="1600" b="1"/>
              <a:t>А</a:t>
            </a:r>
          </a:p>
        </p:txBody>
      </p:sp>
      <p:sp>
        <p:nvSpPr>
          <p:cNvPr id="17430" name="Text Box 22"/>
          <p:cNvSpPr txBox="1">
            <a:spLocks noChangeArrowheads="1"/>
          </p:cNvSpPr>
          <p:nvPr/>
        </p:nvSpPr>
        <p:spPr bwMode="auto">
          <a:xfrm>
            <a:off x="3635375" y="3956050"/>
            <a:ext cx="504825" cy="336550"/>
          </a:xfrm>
          <a:prstGeom prst="rect">
            <a:avLst/>
          </a:prstGeom>
          <a:noFill/>
          <a:ln w="9525">
            <a:noFill/>
            <a:miter lim="800000"/>
            <a:headEnd/>
            <a:tailEnd/>
          </a:ln>
        </p:spPr>
        <p:txBody>
          <a:bodyPr>
            <a:spAutoFit/>
          </a:bodyPr>
          <a:lstStyle/>
          <a:p>
            <a:pPr>
              <a:spcBef>
                <a:spcPct val="50000"/>
              </a:spcBef>
            </a:pPr>
            <a:r>
              <a:rPr lang="ru-RU" sz="1600" b="1"/>
              <a:t>В</a:t>
            </a:r>
          </a:p>
        </p:txBody>
      </p:sp>
      <p:sp>
        <p:nvSpPr>
          <p:cNvPr id="17431" name="Text Box 23"/>
          <p:cNvSpPr txBox="1">
            <a:spLocks noChangeArrowheads="1"/>
          </p:cNvSpPr>
          <p:nvPr/>
        </p:nvSpPr>
        <p:spPr bwMode="auto">
          <a:xfrm>
            <a:off x="3635375" y="2060575"/>
            <a:ext cx="504825" cy="336550"/>
          </a:xfrm>
          <a:prstGeom prst="rect">
            <a:avLst/>
          </a:prstGeom>
          <a:noFill/>
          <a:ln w="9525">
            <a:noFill/>
            <a:miter lim="800000"/>
            <a:headEnd/>
            <a:tailEnd/>
          </a:ln>
        </p:spPr>
        <p:txBody>
          <a:bodyPr>
            <a:spAutoFit/>
          </a:bodyPr>
          <a:lstStyle/>
          <a:p>
            <a:pPr>
              <a:spcBef>
                <a:spcPct val="50000"/>
              </a:spcBef>
            </a:pPr>
            <a:r>
              <a:rPr lang="ru-RU" sz="1600" b="1"/>
              <a:t>С</a:t>
            </a:r>
          </a:p>
        </p:txBody>
      </p:sp>
      <p:sp>
        <p:nvSpPr>
          <p:cNvPr id="17432" name="Arc 24"/>
          <p:cNvSpPr>
            <a:spLocks/>
          </p:cNvSpPr>
          <p:nvPr/>
        </p:nvSpPr>
        <p:spPr bwMode="auto">
          <a:xfrm flipH="1">
            <a:off x="1331913" y="2060575"/>
            <a:ext cx="549275" cy="290513"/>
          </a:xfrm>
          <a:custGeom>
            <a:avLst/>
            <a:gdLst>
              <a:gd name="T0" fmla="*/ 2861317 w 32247"/>
              <a:gd name="T1" fmla="*/ 2147483647 h 21913"/>
              <a:gd name="T2" fmla="*/ 2147483647 w 32247"/>
              <a:gd name="T3" fmla="*/ 1149638268 h 21913"/>
              <a:gd name="T4" fmla="*/ 2147483647 w 32247"/>
              <a:gd name="T5" fmla="*/ 2147483647 h 21913"/>
              <a:gd name="T6" fmla="*/ 0 60000 65536"/>
              <a:gd name="T7" fmla="*/ 0 60000 65536"/>
              <a:gd name="T8" fmla="*/ 0 60000 65536"/>
              <a:gd name="T9" fmla="*/ 0 w 32247"/>
              <a:gd name="T10" fmla="*/ 0 h 21913"/>
              <a:gd name="T11" fmla="*/ 32247 w 32247"/>
              <a:gd name="T12" fmla="*/ 21913 h 21913"/>
            </a:gdLst>
            <a:ahLst/>
            <a:cxnLst>
              <a:cxn ang="T6">
                <a:pos x="T0" y="T1"/>
              </a:cxn>
              <a:cxn ang="T7">
                <a:pos x="T2" y="T3"/>
              </a:cxn>
              <a:cxn ang="T8">
                <a:pos x="T4" y="T5"/>
              </a:cxn>
            </a:cxnLst>
            <a:rect l="T9" t="T10" r="T11" b="T12"/>
            <a:pathLst>
              <a:path w="32247" h="21913" fill="none" extrusionOk="0">
                <a:moveTo>
                  <a:pt x="2" y="21912"/>
                </a:moveTo>
                <a:cubicBezTo>
                  <a:pt x="0" y="21808"/>
                  <a:pt x="0" y="21704"/>
                  <a:pt x="0" y="21600"/>
                </a:cubicBezTo>
                <a:cubicBezTo>
                  <a:pt x="0" y="9670"/>
                  <a:pt x="9670" y="0"/>
                  <a:pt x="21600" y="0"/>
                </a:cubicBezTo>
                <a:cubicBezTo>
                  <a:pt x="25331" y="-1"/>
                  <a:pt x="29000" y="966"/>
                  <a:pt x="32247" y="2806"/>
                </a:cubicBezTo>
              </a:path>
              <a:path w="32247" h="21913" stroke="0" extrusionOk="0">
                <a:moveTo>
                  <a:pt x="2" y="21912"/>
                </a:moveTo>
                <a:cubicBezTo>
                  <a:pt x="0" y="21808"/>
                  <a:pt x="0" y="21704"/>
                  <a:pt x="0" y="21600"/>
                </a:cubicBezTo>
                <a:cubicBezTo>
                  <a:pt x="0" y="9670"/>
                  <a:pt x="9670" y="0"/>
                  <a:pt x="21600" y="0"/>
                </a:cubicBezTo>
                <a:cubicBezTo>
                  <a:pt x="25331" y="-1"/>
                  <a:pt x="29000" y="966"/>
                  <a:pt x="32247" y="2806"/>
                </a:cubicBezTo>
                <a:lnTo>
                  <a:pt x="21600" y="21600"/>
                </a:lnTo>
                <a:close/>
              </a:path>
            </a:pathLst>
          </a:custGeom>
          <a:noFill/>
          <a:ln w="28575">
            <a:solidFill>
              <a:srgbClr val="CC0000"/>
            </a:solidFill>
            <a:round/>
            <a:headEnd/>
            <a:tailEnd/>
          </a:ln>
        </p:spPr>
        <p:txBody>
          <a:bodyPr wrap="none" anchor="ctr"/>
          <a:lstStyle/>
          <a:p>
            <a:endParaRPr lang="ru-RU"/>
          </a:p>
        </p:txBody>
      </p:sp>
      <p:sp>
        <p:nvSpPr>
          <p:cNvPr id="17433" name="Oval 25"/>
          <p:cNvSpPr>
            <a:spLocks noChangeArrowheads="1"/>
          </p:cNvSpPr>
          <p:nvPr/>
        </p:nvSpPr>
        <p:spPr bwMode="auto">
          <a:xfrm>
            <a:off x="6877050" y="3500438"/>
            <a:ext cx="71438" cy="71437"/>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7434" name="Oval 26"/>
          <p:cNvSpPr>
            <a:spLocks noChangeArrowheads="1"/>
          </p:cNvSpPr>
          <p:nvPr/>
        </p:nvSpPr>
        <p:spPr bwMode="auto">
          <a:xfrm>
            <a:off x="7380288" y="3500438"/>
            <a:ext cx="71437" cy="71437"/>
          </a:xfrm>
          <a:prstGeom prst="ellipse">
            <a:avLst/>
          </a:prstGeom>
          <a:solidFill>
            <a:srgbClr val="FF9933">
              <a:alpha val="79999"/>
            </a:srgbClr>
          </a:solidFill>
          <a:ln w="19050">
            <a:solidFill>
              <a:srgbClr val="CC0000"/>
            </a:solidFill>
            <a:round/>
            <a:headEnd/>
            <a:tailEnd/>
          </a:ln>
        </p:spPr>
        <p:txBody>
          <a:bodyPr wrap="none" anchor="ctr"/>
          <a:lstStyle/>
          <a:p>
            <a:endParaRPr lang="ru-RU"/>
          </a:p>
        </p:txBody>
      </p:sp>
      <p:sp>
        <p:nvSpPr>
          <p:cNvPr id="17435" name="Text Box 27"/>
          <p:cNvSpPr txBox="1">
            <a:spLocks noChangeArrowheads="1"/>
          </p:cNvSpPr>
          <p:nvPr/>
        </p:nvSpPr>
        <p:spPr bwMode="auto">
          <a:xfrm>
            <a:off x="6588125" y="1724025"/>
            <a:ext cx="504825" cy="336550"/>
          </a:xfrm>
          <a:prstGeom prst="rect">
            <a:avLst/>
          </a:prstGeom>
          <a:noFill/>
          <a:ln w="9525">
            <a:noFill/>
            <a:miter lim="800000"/>
            <a:headEnd/>
            <a:tailEnd/>
          </a:ln>
        </p:spPr>
        <p:txBody>
          <a:bodyPr>
            <a:spAutoFit/>
          </a:bodyPr>
          <a:lstStyle/>
          <a:p>
            <a:pPr>
              <a:spcBef>
                <a:spcPct val="50000"/>
              </a:spcBef>
            </a:pPr>
            <a:r>
              <a:rPr lang="ru-RU" sz="1600" b="1"/>
              <a:t>А</a:t>
            </a:r>
          </a:p>
        </p:txBody>
      </p:sp>
      <p:sp>
        <p:nvSpPr>
          <p:cNvPr id="17436" name="Text Box 28"/>
          <p:cNvSpPr txBox="1">
            <a:spLocks noChangeArrowheads="1"/>
          </p:cNvSpPr>
          <p:nvPr/>
        </p:nvSpPr>
        <p:spPr bwMode="auto">
          <a:xfrm>
            <a:off x="7596188" y="3308350"/>
            <a:ext cx="288925" cy="336550"/>
          </a:xfrm>
          <a:prstGeom prst="rect">
            <a:avLst/>
          </a:prstGeom>
          <a:noFill/>
          <a:ln w="9525">
            <a:noFill/>
            <a:miter lim="800000"/>
            <a:headEnd/>
            <a:tailEnd/>
          </a:ln>
        </p:spPr>
        <p:txBody>
          <a:bodyPr>
            <a:spAutoFit/>
          </a:bodyPr>
          <a:lstStyle/>
          <a:p>
            <a:pPr>
              <a:spcBef>
                <a:spcPct val="50000"/>
              </a:spcBef>
            </a:pPr>
            <a:r>
              <a:rPr lang="ru-RU" sz="1600" b="1"/>
              <a:t>В</a:t>
            </a:r>
          </a:p>
        </p:txBody>
      </p:sp>
      <p:sp>
        <p:nvSpPr>
          <p:cNvPr id="17437" name="Text Box 29"/>
          <p:cNvSpPr txBox="1">
            <a:spLocks noChangeArrowheads="1"/>
          </p:cNvSpPr>
          <p:nvPr/>
        </p:nvSpPr>
        <p:spPr bwMode="auto">
          <a:xfrm>
            <a:off x="6659563" y="3308350"/>
            <a:ext cx="504825" cy="336550"/>
          </a:xfrm>
          <a:prstGeom prst="rect">
            <a:avLst/>
          </a:prstGeom>
          <a:noFill/>
          <a:ln w="9525">
            <a:noFill/>
            <a:miter lim="800000"/>
            <a:headEnd/>
            <a:tailEnd/>
          </a:ln>
        </p:spPr>
        <p:txBody>
          <a:bodyPr>
            <a:spAutoFit/>
          </a:bodyPr>
          <a:lstStyle/>
          <a:p>
            <a:pPr>
              <a:spcBef>
                <a:spcPct val="50000"/>
              </a:spcBef>
            </a:pPr>
            <a:r>
              <a:rPr lang="ru-RU" sz="1600" b="1"/>
              <a:t>С</a:t>
            </a:r>
          </a:p>
        </p:txBody>
      </p:sp>
      <p:sp>
        <p:nvSpPr>
          <p:cNvPr id="17439" name="Freeform 31"/>
          <p:cNvSpPr>
            <a:spLocks/>
          </p:cNvSpPr>
          <p:nvPr/>
        </p:nvSpPr>
        <p:spPr bwMode="auto">
          <a:xfrm>
            <a:off x="6915150" y="1998663"/>
            <a:ext cx="533400" cy="1533525"/>
          </a:xfrm>
          <a:custGeom>
            <a:avLst/>
            <a:gdLst>
              <a:gd name="T0" fmla="*/ 0 w 336"/>
              <a:gd name="T1" fmla="*/ 0 h 966"/>
              <a:gd name="T2" fmla="*/ 2147483647 w 336"/>
              <a:gd name="T3" fmla="*/ 2147483647 h 966"/>
              <a:gd name="T4" fmla="*/ 2147483647 w 336"/>
              <a:gd name="T5" fmla="*/ 2147483647 h 966"/>
              <a:gd name="T6" fmla="*/ 0 w 336"/>
              <a:gd name="T7" fmla="*/ 0 h 966"/>
              <a:gd name="T8" fmla="*/ 0 60000 65536"/>
              <a:gd name="T9" fmla="*/ 0 60000 65536"/>
              <a:gd name="T10" fmla="*/ 0 60000 65536"/>
              <a:gd name="T11" fmla="*/ 0 60000 65536"/>
              <a:gd name="T12" fmla="*/ 0 w 336"/>
              <a:gd name="T13" fmla="*/ 0 h 966"/>
              <a:gd name="T14" fmla="*/ 336 w 336"/>
              <a:gd name="T15" fmla="*/ 966 h 966"/>
            </a:gdLst>
            <a:ahLst/>
            <a:cxnLst>
              <a:cxn ang="T8">
                <a:pos x="T0" y="T1"/>
              </a:cxn>
              <a:cxn ang="T9">
                <a:pos x="T2" y="T3"/>
              </a:cxn>
              <a:cxn ang="T10">
                <a:pos x="T4" y="T5"/>
              </a:cxn>
              <a:cxn ang="T11">
                <a:pos x="T6" y="T7"/>
              </a:cxn>
            </a:cxnLst>
            <a:rect l="T12" t="T13" r="T14" b="T15"/>
            <a:pathLst>
              <a:path w="336" h="966">
                <a:moveTo>
                  <a:pt x="0" y="0"/>
                </a:moveTo>
                <a:lnTo>
                  <a:pt x="6" y="960"/>
                </a:lnTo>
                <a:lnTo>
                  <a:pt x="336" y="966"/>
                </a:lnTo>
                <a:lnTo>
                  <a:pt x="0" y="0"/>
                </a:lnTo>
                <a:close/>
              </a:path>
            </a:pathLst>
          </a:custGeom>
          <a:solidFill>
            <a:srgbClr val="FF9933">
              <a:alpha val="39999"/>
            </a:srgbClr>
          </a:solidFill>
          <a:ln w="9525">
            <a:noFill/>
            <a:round/>
            <a:headEnd/>
            <a:tailEnd/>
          </a:ln>
        </p:spPr>
        <p:txBody>
          <a:bodyPr/>
          <a:lstStyle/>
          <a:p>
            <a:endParaRPr lang="ru-RU"/>
          </a:p>
        </p:txBody>
      </p:sp>
      <p:grpSp>
        <p:nvGrpSpPr>
          <p:cNvPr id="3" name="Group 35"/>
          <p:cNvGrpSpPr>
            <a:grpSpLocks/>
          </p:cNvGrpSpPr>
          <p:nvPr/>
        </p:nvGrpSpPr>
        <p:grpSpPr bwMode="auto">
          <a:xfrm>
            <a:off x="7380288" y="3355975"/>
            <a:ext cx="288925" cy="215900"/>
            <a:chOff x="4649" y="2205"/>
            <a:chExt cx="182" cy="136"/>
          </a:xfrm>
        </p:grpSpPr>
        <p:sp>
          <p:nvSpPr>
            <p:cNvPr id="3103" name="Arc 33"/>
            <p:cNvSpPr>
              <a:spLocks/>
            </p:cNvSpPr>
            <p:nvPr/>
          </p:nvSpPr>
          <p:spPr bwMode="auto">
            <a:xfrm>
              <a:off x="4649" y="2205"/>
              <a:ext cx="182" cy="116"/>
            </a:xfrm>
            <a:custGeom>
              <a:avLst/>
              <a:gdLst>
                <a:gd name="T0" fmla="*/ 0 w 33512"/>
                <a:gd name="T1" fmla="*/ 0 h 27227"/>
                <a:gd name="T2" fmla="*/ 0 w 33512"/>
                <a:gd name="T3" fmla="*/ 0 h 27227"/>
                <a:gd name="T4" fmla="*/ 0 w 33512"/>
                <a:gd name="T5" fmla="*/ 0 h 27227"/>
                <a:gd name="T6" fmla="*/ 0 60000 65536"/>
                <a:gd name="T7" fmla="*/ 0 60000 65536"/>
                <a:gd name="T8" fmla="*/ 0 60000 65536"/>
                <a:gd name="T9" fmla="*/ 0 w 33512"/>
                <a:gd name="T10" fmla="*/ 0 h 27227"/>
                <a:gd name="T11" fmla="*/ 33512 w 33512"/>
                <a:gd name="T12" fmla="*/ 27227 h 27227"/>
              </a:gdLst>
              <a:ahLst/>
              <a:cxnLst>
                <a:cxn ang="T6">
                  <a:pos x="T0" y="T1"/>
                </a:cxn>
                <a:cxn ang="T7">
                  <a:pos x="T2" y="T3"/>
                </a:cxn>
                <a:cxn ang="T8">
                  <a:pos x="T4" y="T5"/>
                </a:cxn>
              </a:cxnLst>
              <a:rect l="T9" t="T10" r="T11" b="T12"/>
              <a:pathLst>
                <a:path w="33512" h="27227" fill="none" extrusionOk="0">
                  <a:moveTo>
                    <a:pt x="-1" y="3581"/>
                  </a:moveTo>
                  <a:cubicBezTo>
                    <a:pt x="3533" y="1245"/>
                    <a:pt x="7675" y="-1"/>
                    <a:pt x="11912" y="0"/>
                  </a:cubicBezTo>
                  <a:cubicBezTo>
                    <a:pt x="23841" y="0"/>
                    <a:pt x="33512" y="9670"/>
                    <a:pt x="33512" y="21600"/>
                  </a:cubicBezTo>
                  <a:cubicBezTo>
                    <a:pt x="33512" y="23500"/>
                    <a:pt x="33261" y="25392"/>
                    <a:pt x="32766" y="27227"/>
                  </a:cubicBezTo>
                </a:path>
                <a:path w="33512" h="27227" stroke="0" extrusionOk="0">
                  <a:moveTo>
                    <a:pt x="-1" y="3581"/>
                  </a:moveTo>
                  <a:cubicBezTo>
                    <a:pt x="3533" y="1245"/>
                    <a:pt x="7675" y="-1"/>
                    <a:pt x="11912" y="0"/>
                  </a:cubicBezTo>
                  <a:cubicBezTo>
                    <a:pt x="23841" y="0"/>
                    <a:pt x="33512" y="9670"/>
                    <a:pt x="33512" y="21600"/>
                  </a:cubicBezTo>
                  <a:cubicBezTo>
                    <a:pt x="33512" y="23500"/>
                    <a:pt x="33261" y="25392"/>
                    <a:pt x="32766" y="27227"/>
                  </a:cubicBezTo>
                  <a:lnTo>
                    <a:pt x="11912" y="21600"/>
                  </a:lnTo>
                  <a:close/>
                </a:path>
              </a:pathLst>
            </a:custGeom>
            <a:noFill/>
            <a:ln w="28575">
              <a:solidFill>
                <a:srgbClr val="CC0000"/>
              </a:solidFill>
              <a:round/>
              <a:headEnd/>
              <a:tailEnd/>
            </a:ln>
          </p:spPr>
          <p:txBody>
            <a:bodyPr wrap="none" anchor="ctr"/>
            <a:lstStyle/>
            <a:p>
              <a:endParaRPr lang="ru-RU"/>
            </a:p>
          </p:txBody>
        </p:sp>
        <p:graphicFrame>
          <p:nvGraphicFramePr>
            <p:cNvPr id="3079" name="Object 34"/>
            <p:cNvGraphicFramePr>
              <a:graphicFrameLocks noChangeAspect="1"/>
            </p:cNvGraphicFramePr>
            <p:nvPr/>
          </p:nvGraphicFramePr>
          <p:xfrm>
            <a:off x="4693" y="2214"/>
            <a:ext cx="137" cy="127"/>
          </p:xfrm>
          <a:graphic>
            <a:graphicData uri="http://schemas.openxmlformats.org/presentationml/2006/ole">
              <p:oleObj spid="_x0000_s3079" name="Equation" r:id="rId8" imgW="164880" imgH="152280" progId="">
                <p:embed/>
              </p:oleObj>
            </a:graphicData>
          </a:graphic>
        </p:graphicFrame>
      </p:grpSp>
      <p:graphicFrame>
        <p:nvGraphicFramePr>
          <p:cNvPr id="17444" name="Object 36"/>
          <p:cNvGraphicFramePr>
            <a:graphicFrameLocks noChangeAspect="1"/>
          </p:cNvGraphicFramePr>
          <p:nvPr/>
        </p:nvGraphicFramePr>
        <p:xfrm>
          <a:off x="5208588" y="4581525"/>
          <a:ext cx="2163762" cy="496888"/>
        </p:xfrm>
        <a:graphic>
          <a:graphicData uri="http://schemas.openxmlformats.org/presentationml/2006/ole">
            <p:oleObj spid="_x0000_s3077" name="Equation" r:id="rId9" imgW="1104840" imgH="253800" progId="">
              <p:embed/>
            </p:oleObj>
          </a:graphicData>
        </a:graphic>
      </p:graphicFrame>
      <p:graphicFrame>
        <p:nvGraphicFramePr>
          <p:cNvPr id="17445" name="Object 37"/>
          <p:cNvGraphicFramePr>
            <a:graphicFrameLocks noChangeAspect="1"/>
          </p:cNvGraphicFramePr>
          <p:nvPr/>
        </p:nvGraphicFramePr>
        <p:xfrm>
          <a:off x="5300663" y="5229225"/>
          <a:ext cx="3592512" cy="712788"/>
        </p:xfrm>
        <a:graphic>
          <a:graphicData uri="http://schemas.openxmlformats.org/presentationml/2006/ole">
            <p:oleObj spid="_x0000_s3078" name="Equation" r:id="rId10" imgW="1981080" imgH="393480" progId="">
              <p:embed/>
            </p:oleObj>
          </a:graphicData>
        </a:graphic>
      </p:graphicFrame>
      <p:sp>
        <p:nvSpPr>
          <p:cNvPr id="17446" name="Text Box 38"/>
          <p:cNvSpPr txBox="1">
            <a:spLocks noChangeArrowheads="1"/>
          </p:cNvSpPr>
          <p:nvPr/>
        </p:nvSpPr>
        <p:spPr bwMode="auto">
          <a:xfrm>
            <a:off x="5245100" y="5984875"/>
            <a:ext cx="1944688"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- 3 .</a:t>
            </a:r>
          </a:p>
        </p:txBody>
      </p:sp>
      <p:sp>
        <p:nvSpPr>
          <p:cNvPr id="3100" name="Text Box 39"/>
          <p:cNvSpPr txBox="1">
            <a:spLocks noChangeArrowheads="1"/>
          </p:cNvSpPr>
          <p:nvPr/>
        </p:nvSpPr>
        <p:spPr bwMode="auto">
          <a:xfrm>
            <a:off x="1116013" y="1196975"/>
            <a:ext cx="503237" cy="457200"/>
          </a:xfrm>
          <a:prstGeom prst="rect">
            <a:avLst/>
          </a:prstGeom>
          <a:noFill/>
          <a:ln w="9525">
            <a:noFill/>
            <a:miter lim="800000"/>
            <a:headEnd/>
            <a:tailEnd/>
          </a:ln>
        </p:spPr>
        <p:txBody>
          <a:bodyPr>
            <a:spAutoFit/>
          </a:bodyPr>
          <a:lstStyle/>
          <a:p>
            <a:pPr>
              <a:spcBef>
                <a:spcPct val="50000"/>
              </a:spcBef>
            </a:pPr>
            <a:r>
              <a:rPr lang="en-US" sz="2400" i="1"/>
              <a:t>a)</a:t>
            </a:r>
            <a:endParaRPr lang="ru-RU" sz="2400" i="1"/>
          </a:p>
        </p:txBody>
      </p:sp>
      <p:sp>
        <p:nvSpPr>
          <p:cNvPr id="3101" name="Text Box 40"/>
          <p:cNvSpPr txBox="1">
            <a:spLocks noChangeArrowheads="1"/>
          </p:cNvSpPr>
          <p:nvPr/>
        </p:nvSpPr>
        <p:spPr bwMode="auto">
          <a:xfrm>
            <a:off x="6011863" y="1196975"/>
            <a:ext cx="503237" cy="457200"/>
          </a:xfrm>
          <a:prstGeom prst="rect">
            <a:avLst/>
          </a:prstGeom>
          <a:noFill/>
          <a:ln w="9525">
            <a:noFill/>
            <a:miter lim="800000"/>
            <a:headEnd/>
            <a:tailEnd/>
          </a:ln>
        </p:spPr>
        <p:txBody>
          <a:bodyPr>
            <a:spAutoFit/>
          </a:bodyPr>
          <a:lstStyle/>
          <a:p>
            <a:pPr>
              <a:spcBef>
                <a:spcPct val="50000"/>
              </a:spcBef>
            </a:pPr>
            <a:r>
              <a:rPr lang="ru-RU" sz="2400" i="1"/>
              <a:t>б</a:t>
            </a:r>
            <a:r>
              <a:rPr lang="en-US" sz="2400" i="1"/>
              <a:t>)</a:t>
            </a:r>
            <a:endParaRPr lang="ru-RU" sz="2400" i="1"/>
          </a:p>
        </p:txBody>
      </p:sp>
      <p:pic>
        <p:nvPicPr>
          <p:cNvPr id="3102" name="Рисунок 15" descr="chats-libres-silhouettes_23-2147493982.jpg">
            <a:hlinkClick r:id="rId11" action="ppaction://hlinksldjump"/>
          </p:cNvPr>
          <p:cNvPicPr>
            <a:picLocks noChangeAspect="1"/>
          </p:cNvPicPr>
          <p:nvPr/>
        </p:nvPicPr>
        <p:blipFill>
          <a:blip r:embed="rId12" cstate="print">
            <a:clrChange>
              <a:clrFrom>
                <a:srgbClr val="FFFFFF"/>
              </a:clrFrom>
              <a:clrTo>
                <a:srgbClr val="FFFFFF">
                  <a:alpha val="0"/>
                </a:srgbClr>
              </a:clrTo>
            </a:clrChange>
          </a:blip>
          <a:srcRect l="23431" t="35509" r="52415" b="54831"/>
          <a:stretch>
            <a:fillRect/>
          </a:stretch>
        </p:blipFill>
        <p:spPr bwMode="auto">
          <a:xfrm>
            <a:off x="7451725" y="6281738"/>
            <a:ext cx="1439863" cy="576262"/>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9"/>
                                        </p:tgtEl>
                                        <p:attrNameLst>
                                          <p:attrName>style.visibility</p:attrName>
                                        </p:attrNameLst>
                                      </p:cBhvr>
                                      <p:to>
                                        <p:strVal val="visible"/>
                                      </p:to>
                                    </p:set>
                                    <p:animEffect transition="in" filter="blinds(horizontal)">
                                      <p:cBhvr>
                                        <p:cTn id="12" dur="500"/>
                                        <p:tgtEl>
                                          <p:spTgt spid="174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431"/>
                                        </p:tgtEl>
                                        <p:attrNameLst>
                                          <p:attrName>style.visibility</p:attrName>
                                        </p:attrNameLst>
                                      </p:cBhvr>
                                      <p:to>
                                        <p:strVal val="visible"/>
                                      </p:to>
                                    </p:set>
                                    <p:animEffect transition="in" filter="blinds(horizontal)">
                                      <p:cBhvr>
                                        <p:cTn id="15" dur="500"/>
                                        <p:tgtEl>
                                          <p:spTgt spid="1743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430"/>
                                        </p:tgtEl>
                                        <p:attrNameLst>
                                          <p:attrName>style.visibility</p:attrName>
                                        </p:attrNameLst>
                                      </p:cBhvr>
                                      <p:to>
                                        <p:strVal val="visible"/>
                                      </p:to>
                                    </p:set>
                                    <p:animEffect transition="in" filter="blinds(horizontal)">
                                      <p:cBhvr>
                                        <p:cTn id="18" dur="500"/>
                                        <p:tgtEl>
                                          <p:spTgt spid="1743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left)">
                                      <p:cBhvr>
                                        <p:cTn id="22" dur="2000"/>
                                        <p:tgtEl>
                                          <p:spTgt spid="174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21"/>
                                        </p:tgtEl>
                                        <p:attrNameLst>
                                          <p:attrName>style.visibility</p:attrName>
                                        </p:attrNameLst>
                                      </p:cBhvr>
                                      <p:to>
                                        <p:strVal val="visible"/>
                                      </p:to>
                                    </p:set>
                                    <p:animEffect transition="in" filter="blinds(horizontal)">
                                      <p:cBhvr>
                                        <p:cTn id="27" dur="500"/>
                                        <p:tgtEl>
                                          <p:spTgt spid="174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432"/>
                                        </p:tgtEl>
                                        <p:attrNameLst>
                                          <p:attrName>style.visibility</p:attrName>
                                        </p:attrNameLst>
                                      </p:cBhvr>
                                      <p:to>
                                        <p:strVal val="visible"/>
                                      </p:to>
                                    </p:set>
                                    <p:animEffect transition="in" filter="blinds(horizontal)">
                                      <p:cBhvr>
                                        <p:cTn id="30" dur="500"/>
                                        <p:tgtEl>
                                          <p:spTgt spid="1743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7417"/>
                                        </p:tgtEl>
                                        <p:attrNameLst>
                                          <p:attrName>style.visibility</p:attrName>
                                        </p:attrNameLst>
                                      </p:cBhvr>
                                      <p:to>
                                        <p:strVal val="visible"/>
                                      </p:to>
                                    </p:set>
                                    <p:animEffect transition="in" filter="blinds(horizontal)">
                                      <p:cBhvr>
                                        <p:cTn id="35" dur="500"/>
                                        <p:tgtEl>
                                          <p:spTgt spid="174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418"/>
                                        </p:tgtEl>
                                        <p:attrNameLst>
                                          <p:attrName>style.visibility</p:attrName>
                                        </p:attrNameLst>
                                      </p:cBhvr>
                                      <p:to>
                                        <p:strVal val="visible"/>
                                      </p:to>
                                    </p:set>
                                    <p:animEffect transition="in" filter="wipe(left)">
                                      <p:cBhvr>
                                        <p:cTn id="40" dur="5000"/>
                                        <p:tgtEl>
                                          <p:spTgt spid="1741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419"/>
                                        </p:tgtEl>
                                        <p:attrNameLst>
                                          <p:attrName>style.visibility</p:attrName>
                                        </p:attrNameLst>
                                      </p:cBhvr>
                                      <p:to>
                                        <p:strVal val="visible"/>
                                      </p:to>
                                    </p:set>
                                    <p:animEffect transition="in" filter="blinds(horizontal)">
                                      <p:cBhvr>
                                        <p:cTn id="45" dur="500"/>
                                        <p:tgtEl>
                                          <p:spTgt spid="1741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7433"/>
                                        </p:tgtEl>
                                        <p:attrNameLst>
                                          <p:attrName>style.visibility</p:attrName>
                                        </p:attrNameLst>
                                      </p:cBhvr>
                                      <p:to>
                                        <p:strVal val="visible"/>
                                      </p:to>
                                    </p:set>
                                    <p:animEffect transition="in" filter="blinds(horizontal)">
                                      <p:cBhvr>
                                        <p:cTn id="50" dur="500"/>
                                        <p:tgtEl>
                                          <p:spTgt spid="1743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434"/>
                                        </p:tgtEl>
                                        <p:attrNameLst>
                                          <p:attrName>style.visibility</p:attrName>
                                        </p:attrNameLst>
                                      </p:cBhvr>
                                      <p:to>
                                        <p:strVal val="visible"/>
                                      </p:to>
                                    </p:set>
                                    <p:animEffect transition="in" filter="blinds(horizontal)">
                                      <p:cBhvr>
                                        <p:cTn id="53" dur="500"/>
                                        <p:tgtEl>
                                          <p:spTgt spid="1743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7423"/>
                                        </p:tgtEl>
                                        <p:attrNameLst>
                                          <p:attrName>style.visibility</p:attrName>
                                        </p:attrNameLst>
                                      </p:cBhvr>
                                      <p:to>
                                        <p:strVal val="visible"/>
                                      </p:to>
                                    </p:set>
                                    <p:animEffect transition="in" filter="blinds(horizontal)">
                                      <p:cBhvr>
                                        <p:cTn id="56" dur="500"/>
                                        <p:tgtEl>
                                          <p:spTgt spid="1742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435"/>
                                        </p:tgtEl>
                                        <p:attrNameLst>
                                          <p:attrName>style.visibility</p:attrName>
                                        </p:attrNameLst>
                                      </p:cBhvr>
                                      <p:to>
                                        <p:strVal val="visible"/>
                                      </p:to>
                                    </p:set>
                                    <p:animEffect transition="in" filter="blinds(horizontal)">
                                      <p:cBhvr>
                                        <p:cTn id="61" dur="500"/>
                                        <p:tgtEl>
                                          <p:spTgt spid="1743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7437"/>
                                        </p:tgtEl>
                                        <p:attrNameLst>
                                          <p:attrName>style.visibility</p:attrName>
                                        </p:attrNameLst>
                                      </p:cBhvr>
                                      <p:to>
                                        <p:strVal val="visible"/>
                                      </p:to>
                                    </p:set>
                                    <p:animEffect transition="in" filter="blinds(horizontal)">
                                      <p:cBhvr>
                                        <p:cTn id="64" dur="500"/>
                                        <p:tgtEl>
                                          <p:spTgt spid="17437"/>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7436"/>
                                        </p:tgtEl>
                                        <p:attrNameLst>
                                          <p:attrName>style.visibility</p:attrName>
                                        </p:attrNameLst>
                                      </p:cBhvr>
                                      <p:to>
                                        <p:strVal val="visible"/>
                                      </p:to>
                                    </p:set>
                                    <p:animEffect transition="in" filter="blinds(horizontal)">
                                      <p:cBhvr>
                                        <p:cTn id="67" dur="500"/>
                                        <p:tgtEl>
                                          <p:spTgt spid="17436"/>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17439"/>
                                        </p:tgtEl>
                                        <p:attrNameLst>
                                          <p:attrName>style.visibility</p:attrName>
                                        </p:attrNameLst>
                                      </p:cBhvr>
                                      <p:to>
                                        <p:strVal val="visible"/>
                                      </p:to>
                                    </p:set>
                                    <p:animEffect transition="in" filter="wipe(right)">
                                      <p:cBhvr>
                                        <p:cTn id="71" dur="2000"/>
                                        <p:tgtEl>
                                          <p:spTgt spid="174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linds(horizontal)">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7444"/>
                                        </p:tgtEl>
                                        <p:attrNameLst>
                                          <p:attrName>style.visibility</p:attrName>
                                        </p:attrNameLst>
                                      </p:cBhvr>
                                      <p:to>
                                        <p:strVal val="visible"/>
                                      </p:to>
                                    </p:set>
                                    <p:animEffect transition="in" filter="blinds(horizontal)">
                                      <p:cBhvr>
                                        <p:cTn id="81" dur="500"/>
                                        <p:tgtEl>
                                          <p:spTgt spid="1744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7445"/>
                                        </p:tgtEl>
                                        <p:attrNameLst>
                                          <p:attrName>style.visibility</p:attrName>
                                        </p:attrNameLst>
                                      </p:cBhvr>
                                      <p:to>
                                        <p:strVal val="visible"/>
                                      </p:to>
                                    </p:set>
                                    <p:animEffect transition="in" filter="wipe(left)">
                                      <p:cBhvr>
                                        <p:cTn id="86" dur="5000"/>
                                        <p:tgtEl>
                                          <p:spTgt spid="17445"/>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7446"/>
                                        </p:tgtEl>
                                        <p:attrNameLst>
                                          <p:attrName>style.visibility</p:attrName>
                                        </p:attrNameLst>
                                      </p:cBhvr>
                                      <p:to>
                                        <p:strVal val="visible"/>
                                      </p:to>
                                    </p:set>
                                    <p:animEffect transition="in" filter="blinds(horizontal)">
                                      <p:cBhvr>
                                        <p:cTn id="91" dur="500"/>
                                        <p:tgtEl>
                                          <p:spTgt spid="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23" grpId="0" animBg="1"/>
      <p:bldP spid="17428" grpId="0" animBg="1"/>
      <p:bldP spid="17429" grpId="0"/>
      <p:bldP spid="17430" grpId="0"/>
      <p:bldP spid="17431" grpId="0"/>
      <p:bldP spid="17432" grpId="0" animBg="1"/>
      <p:bldP spid="17433" grpId="0" animBg="1"/>
      <p:bldP spid="17434" grpId="0" animBg="1"/>
      <p:bldP spid="17435" grpId="0"/>
      <p:bldP spid="17436" grpId="0"/>
      <p:bldP spid="17437" grpId="0"/>
      <p:bldP spid="17439" grpId="0" animBg="1"/>
      <p:bldP spid="174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187450" y="476250"/>
            <a:ext cx="7488238" cy="915988"/>
          </a:xfrm>
          <a:prstGeom prst="rect">
            <a:avLst/>
          </a:prstGeom>
          <a:noFill/>
          <a:ln w="9525">
            <a:noFill/>
            <a:miter lim="800000"/>
            <a:headEnd/>
            <a:tailEnd/>
          </a:ln>
        </p:spPr>
        <p:txBody>
          <a:bodyPr>
            <a:spAutoFit/>
          </a:bodyPr>
          <a:lstStyle/>
          <a:p>
            <a:pPr algn="just"/>
            <a:r>
              <a:rPr lang="ru-RU" b="1" u="sng">
                <a:solidFill>
                  <a:schemeClr val="hlink"/>
                </a:solidFill>
              </a:rPr>
              <a:t>Задача 2.1.</a:t>
            </a:r>
            <a:r>
              <a:rPr lang="ru-RU"/>
              <a:t> </a:t>
            </a:r>
            <a:r>
              <a:rPr lang="ru-RU" b="1"/>
              <a:t>На рисунке изображен график функции </a:t>
            </a:r>
            <a:r>
              <a:rPr lang="en-US" b="1" i="1"/>
              <a:t>y</a:t>
            </a:r>
            <a:r>
              <a:rPr lang="ru-RU" b="1" i="1"/>
              <a:t> = </a:t>
            </a:r>
            <a:r>
              <a:rPr lang="en-US" b="1" i="1"/>
              <a:t>f (x)</a:t>
            </a:r>
            <a:r>
              <a:rPr lang="ru-RU" b="1"/>
              <a:t>, касательная к этому графику, проведенная в точке 4, проходит через начало координат. Найдите </a:t>
            </a:r>
            <a:r>
              <a:rPr lang="en-US" b="1" i="1"/>
              <a:t>f</a:t>
            </a:r>
            <a:r>
              <a:rPr lang="ru-RU" b="1" i="1"/>
              <a:t>'</a:t>
            </a:r>
            <a:r>
              <a:rPr lang="ru-RU" b="1"/>
              <a:t>(4).</a:t>
            </a:r>
          </a:p>
        </p:txBody>
      </p:sp>
      <p:pic>
        <p:nvPicPr>
          <p:cNvPr id="4101" name="Picture 6"/>
          <p:cNvPicPr>
            <a:picLocks noChangeAspect="1" noChangeArrowheads="1"/>
          </p:cNvPicPr>
          <p:nvPr/>
        </p:nvPicPr>
        <p:blipFill>
          <a:blip r:embed="rId3" cstate="print"/>
          <a:srcRect/>
          <a:stretch>
            <a:fillRect/>
          </a:stretch>
        </p:blipFill>
        <p:spPr bwMode="auto">
          <a:xfrm>
            <a:off x="1042988" y="1673225"/>
            <a:ext cx="3313112" cy="3125788"/>
          </a:xfrm>
          <a:prstGeom prst="rect">
            <a:avLst/>
          </a:prstGeom>
          <a:noFill/>
          <a:ln w="9525">
            <a:noFill/>
            <a:miter lim="800000"/>
            <a:headEnd/>
            <a:tailEnd/>
          </a:ln>
        </p:spPr>
      </p:pic>
      <p:sp>
        <p:nvSpPr>
          <p:cNvPr id="4102" name="Text Box 5"/>
          <p:cNvSpPr txBox="1">
            <a:spLocks noChangeArrowheads="1"/>
          </p:cNvSpPr>
          <p:nvPr/>
        </p:nvSpPr>
        <p:spPr bwMode="auto">
          <a:xfrm>
            <a:off x="4500563" y="1557338"/>
            <a:ext cx="4175125" cy="3409950"/>
          </a:xfrm>
          <a:prstGeom prst="rect">
            <a:avLst/>
          </a:prstGeom>
          <a:noFill/>
          <a:ln w="9525">
            <a:noFill/>
            <a:miter lim="800000"/>
            <a:headEnd/>
            <a:tailEnd/>
          </a:ln>
        </p:spPr>
        <p:txBody>
          <a:bodyPr>
            <a:spAutoFit/>
          </a:bodyPr>
          <a:lstStyle/>
          <a:p>
            <a:pPr algn="just">
              <a:lnSpc>
                <a:spcPct val="110000"/>
              </a:lnSpc>
            </a:pPr>
            <a:r>
              <a:rPr lang="ru-RU" b="1"/>
              <a:t>Решение.</a:t>
            </a:r>
            <a:r>
              <a:rPr lang="ru-RU"/>
              <a:t> </a:t>
            </a:r>
            <a:endParaRPr lang="en-US"/>
          </a:p>
          <a:p>
            <a:pPr algn="just">
              <a:lnSpc>
                <a:spcPct val="110000"/>
              </a:lnSpc>
            </a:pPr>
            <a:r>
              <a:rPr lang="ru-RU"/>
              <a:t>Если касательная проходит через начало  координат, то можно изобразить ее на рисунке, проведя прямую через начало координат и точку касания. В качестве точек с целочисленными координатами, лежащих на касательной, можно взять начало координат и точку касания. Дальнейшее решение очевидно:</a:t>
            </a:r>
          </a:p>
        </p:txBody>
      </p:sp>
      <p:sp>
        <p:nvSpPr>
          <p:cNvPr id="13319" name="Line 7"/>
          <p:cNvSpPr>
            <a:spLocks noChangeShapeType="1"/>
          </p:cNvSpPr>
          <p:nvPr/>
        </p:nvSpPr>
        <p:spPr bwMode="auto">
          <a:xfrm flipV="1">
            <a:off x="1187450" y="2062163"/>
            <a:ext cx="1944688" cy="2952750"/>
          </a:xfrm>
          <a:prstGeom prst="line">
            <a:avLst/>
          </a:prstGeom>
          <a:noFill/>
          <a:ln w="19050">
            <a:solidFill>
              <a:srgbClr val="FF6600"/>
            </a:solidFill>
            <a:round/>
            <a:headEnd/>
            <a:tailEnd/>
          </a:ln>
        </p:spPr>
        <p:txBody>
          <a:bodyPr/>
          <a:lstStyle/>
          <a:p>
            <a:endParaRPr lang="ru-RU"/>
          </a:p>
        </p:txBody>
      </p:sp>
      <p:sp>
        <p:nvSpPr>
          <p:cNvPr id="13320" name="Oval 8"/>
          <p:cNvSpPr>
            <a:spLocks noChangeArrowheads="1"/>
          </p:cNvSpPr>
          <p:nvPr/>
        </p:nvSpPr>
        <p:spPr bwMode="auto">
          <a:xfrm>
            <a:off x="2555875" y="2854325"/>
            <a:ext cx="71438" cy="71438"/>
          </a:xfrm>
          <a:prstGeom prst="ellipse">
            <a:avLst/>
          </a:prstGeom>
          <a:solidFill>
            <a:srgbClr val="FF6600"/>
          </a:solidFill>
          <a:ln w="28575">
            <a:solidFill>
              <a:srgbClr val="CC0000"/>
            </a:solidFill>
            <a:round/>
            <a:headEnd/>
            <a:tailEnd/>
          </a:ln>
        </p:spPr>
        <p:txBody>
          <a:bodyPr wrap="none" anchor="ctr"/>
          <a:lstStyle/>
          <a:p>
            <a:endParaRPr lang="ru-RU"/>
          </a:p>
        </p:txBody>
      </p:sp>
      <p:sp>
        <p:nvSpPr>
          <p:cNvPr id="13321" name="Oval 9"/>
          <p:cNvSpPr>
            <a:spLocks noChangeArrowheads="1"/>
          </p:cNvSpPr>
          <p:nvPr/>
        </p:nvSpPr>
        <p:spPr bwMode="auto">
          <a:xfrm>
            <a:off x="1476375" y="4438650"/>
            <a:ext cx="71438" cy="71438"/>
          </a:xfrm>
          <a:prstGeom prst="ellipse">
            <a:avLst/>
          </a:prstGeom>
          <a:solidFill>
            <a:srgbClr val="FF6600"/>
          </a:solidFill>
          <a:ln w="28575">
            <a:solidFill>
              <a:srgbClr val="CC0000"/>
            </a:solidFill>
            <a:round/>
            <a:headEnd/>
            <a:tailEnd/>
          </a:ln>
        </p:spPr>
        <p:txBody>
          <a:bodyPr wrap="none" anchor="ctr"/>
          <a:lstStyle/>
          <a:p>
            <a:endParaRPr lang="ru-RU"/>
          </a:p>
        </p:txBody>
      </p:sp>
      <p:sp>
        <p:nvSpPr>
          <p:cNvPr id="13322" name="Freeform 10"/>
          <p:cNvSpPr>
            <a:spLocks/>
          </p:cNvSpPr>
          <p:nvPr/>
        </p:nvSpPr>
        <p:spPr bwMode="auto">
          <a:xfrm>
            <a:off x="1547813" y="2895600"/>
            <a:ext cx="1036637" cy="1555750"/>
          </a:xfrm>
          <a:custGeom>
            <a:avLst/>
            <a:gdLst>
              <a:gd name="T0" fmla="*/ 0 w 653"/>
              <a:gd name="T1" fmla="*/ 2147483647 h 980"/>
              <a:gd name="T2" fmla="*/ 2147483647 w 653"/>
              <a:gd name="T3" fmla="*/ 0 h 980"/>
              <a:gd name="T4" fmla="*/ 2147483647 w 653"/>
              <a:gd name="T5" fmla="*/ 2147483647 h 980"/>
              <a:gd name="T6" fmla="*/ 0 w 653"/>
              <a:gd name="T7" fmla="*/ 2147483647 h 980"/>
              <a:gd name="T8" fmla="*/ 0 60000 65536"/>
              <a:gd name="T9" fmla="*/ 0 60000 65536"/>
              <a:gd name="T10" fmla="*/ 0 60000 65536"/>
              <a:gd name="T11" fmla="*/ 0 60000 65536"/>
              <a:gd name="T12" fmla="*/ 0 w 653"/>
              <a:gd name="T13" fmla="*/ 0 h 980"/>
              <a:gd name="T14" fmla="*/ 653 w 653"/>
              <a:gd name="T15" fmla="*/ 980 h 980"/>
            </a:gdLst>
            <a:ahLst/>
            <a:cxnLst>
              <a:cxn ang="T8">
                <a:pos x="T0" y="T1"/>
              </a:cxn>
              <a:cxn ang="T9">
                <a:pos x="T2" y="T3"/>
              </a:cxn>
              <a:cxn ang="T10">
                <a:pos x="T4" y="T5"/>
              </a:cxn>
              <a:cxn ang="T11">
                <a:pos x="T6" y="T7"/>
              </a:cxn>
            </a:cxnLst>
            <a:rect l="T12" t="T13" r="T14" b="T15"/>
            <a:pathLst>
              <a:path w="653" h="980">
                <a:moveTo>
                  <a:pt x="0" y="972"/>
                </a:moveTo>
                <a:lnTo>
                  <a:pt x="653" y="0"/>
                </a:lnTo>
                <a:lnTo>
                  <a:pt x="653" y="980"/>
                </a:lnTo>
                <a:lnTo>
                  <a:pt x="0" y="972"/>
                </a:lnTo>
                <a:close/>
              </a:path>
            </a:pathLst>
          </a:custGeom>
          <a:solidFill>
            <a:srgbClr val="FF6600">
              <a:alpha val="50195"/>
            </a:srgbClr>
          </a:solidFill>
          <a:ln w="9525">
            <a:noFill/>
            <a:round/>
            <a:headEnd/>
            <a:tailEnd/>
          </a:ln>
        </p:spPr>
        <p:txBody>
          <a:bodyPr/>
          <a:lstStyle/>
          <a:p>
            <a:endParaRPr lang="ru-RU"/>
          </a:p>
        </p:txBody>
      </p:sp>
      <p:graphicFrame>
        <p:nvGraphicFramePr>
          <p:cNvPr id="13323" name="Object 11"/>
          <p:cNvGraphicFramePr>
            <a:graphicFrameLocks noChangeAspect="1"/>
          </p:cNvGraphicFramePr>
          <p:nvPr/>
        </p:nvGraphicFramePr>
        <p:xfrm>
          <a:off x="4543425" y="4941888"/>
          <a:ext cx="2505075" cy="690562"/>
        </p:xfrm>
        <a:graphic>
          <a:graphicData uri="http://schemas.openxmlformats.org/presentationml/2006/ole">
            <p:oleObj spid="_x0000_s4098" name="Equation" r:id="rId4" imgW="1612800" imgH="444240" progId="">
              <p:embed/>
            </p:oleObj>
          </a:graphicData>
        </a:graphic>
      </p:graphicFrame>
      <p:sp>
        <p:nvSpPr>
          <p:cNvPr id="13324" name="Text Box 12"/>
          <p:cNvSpPr txBox="1">
            <a:spLocks noChangeArrowheads="1"/>
          </p:cNvSpPr>
          <p:nvPr/>
        </p:nvSpPr>
        <p:spPr bwMode="auto">
          <a:xfrm>
            <a:off x="1116013" y="5589588"/>
            <a:ext cx="3600450"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1,5.</a:t>
            </a:r>
          </a:p>
        </p:txBody>
      </p:sp>
      <p:sp>
        <p:nvSpPr>
          <p:cNvPr id="13325" name="AutoShape 13"/>
          <p:cNvSpPr>
            <a:spLocks/>
          </p:cNvSpPr>
          <p:nvPr/>
        </p:nvSpPr>
        <p:spPr bwMode="auto">
          <a:xfrm>
            <a:off x="2700338" y="2852738"/>
            <a:ext cx="71437" cy="1584325"/>
          </a:xfrm>
          <a:prstGeom prst="rightBrace">
            <a:avLst>
              <a:gd name="adj1" fmla="val 184816"/>
              <a:gd name="adj2" fmla="val 50000"/>
            </a:avLst>
          </a:prstGeom>
          <a:noFill/>
          <a:ln w="19050">
            <a:solidFill>
              <a:srgbClr val="CC0000"/>
            </a:solidFill>
            <a:round/>
            <a:headEnd/>
            <a:tailEnd/>
          </a:ln>
        </p:spPr>
        <p:txBody>
          <a:bodyPr wrap="none" anchor="ctr"/>
          <a:lstStyle/>
          <a:p>
            <a:endParaRPr lang="ru-RU"/>
          </a:p>
        </p:txBody>
      </p:sp>
      <p:sp>
        <p:nvSpPr>
          <p:cNvPr id="13326" name="AutoShape 14"/>
          <p:cNvSpPr>
            <a:spLocks/>
          </p:cNvSpPr>
          <p:nvPr/>
        </p:nvSpPr>
        <p:spPr bwMode="auto">
          <a:xfrm rot="5400000" flipV="1">
            <a:off x="1979612" y="4149726"/>
            <a:ext cx="144463" cy="1008062"/>
          </a:xfrm>
          <a:prstGeom prst="rightBrace">
            <a:avLst>
              <a:gd name="adj1" fmla="val 58150"/>
              <a:gd name="adj2" fmla="val 50000"/>
            </a:avLst>
          </a:prstGeom>
          <a:noFill/>
          <a:ln w="19050">
            <a:solidFill>
              <a:srgbClr val="CC0000"/>
            </a:solidFill>
            <a:round/>
            <a:headEnd/>
            <a:tailEnd/>
          </a:ln>
        </p:spPr>
        <p:txBody>
          <a:bodyPr wrap="none" anchor="ctr"/>
          <a:lstStyle/>
          <a:p>
            <a:endParaRPr lang="ru-RU"/>
          </a:p>
        </p:txBody>
      </p:sp>
      <p:sp>
        <p:nvSpPr>
          <p:cNvPr id="13327" name="Text Box 15"/>
          <p:cNvSpPr txBox="1">
            <a:spLocks noChangeArrowheads="1"/>
          </p:cNvSpPr>
          <p:nvPr/>
        </p:nvSpPr>
        <p:spPr bwMode="auto">
          <a:xfrm>
            <a:off x="2771775" y="3573463"/>
            <a:ext cx="503238" cy="396875"/>
          </a:xfrm>
          <a:prstGeom prst="rect">
            <a:avLst/>
          </a:prstGeom>
          <a:noFill/>
          <a:ln w="9525">
            <a:noFill/>
            <a:miter lim="800000"/>
            <a:headEnd/>
            <a:tailEnd/>
          </a:ln>
        </p:spPr>
        <p:txBody>
          <a:bodyPr>
            <a:spAutoFit/>
          </a:bodyPr>
          <a:lstStyle/>
          <a:p>
            <a:pPr>
              <a:spcBef>
                <a:spcPct val="50000"/>
              </a:spcBef>
            </a:pPr>
            <a:r>
              <a:rPr lang="ru-RU" sz="2000" b="1">
                <a:solidFill>
                  <a:srgbClr val="FF6600"/>
                </a:solidFill>
                <a:latin typeface="Arial" charset="0"/>
              </a:rPr>
              <a:t>6</a:t>
            </a:r>
          </a:p>
        </p:txBody>
      </p:sp>
      <p:sp>
        <p:nvSpPr>
          <p:cNvPr id="13330" name="Text Box 18"/>
          <p:cNvSpPr txBox="1">
            <a:spLocks noChangeArrowheads="1"/>
          </p:cNvSpPr>
          <p:nvPr/>
        </p:nvSpPr>
        <p:spPr bwMode="auto">
          <a:xfrm>
            <a:off x="1981200" y="4652963"/>
            <a:ext cx="503238" cy="396875"/>
          </a:xfrm>
          <a:prstGeom prst="rect">
            <a:avLst/>
          </a:prstGeom>
          <a:noFill/>
          <a:ln w="9525">
            <a:noFill/>
            <a:miter lim="800000"/>
            <a:headEnd/>
            <a:tailEnd/>
          </a:ln>
        </p:spPr>
        <p:txBody>
          <a:bodyPr>
            <a:spAutoFit/>
          </a:bodyPr>
          <a:lstStyle/>
          <a:p>
            <a:pPr>
              <a:spcBef>
                <a:spcPct val="50000"/>
              </a:spcBef>
            </a:pPr>
            <a:r>
              <a:rPr lang="ru-RU" sz="2000" b="1">
                <a:solidFill>
                  <a:srgbClr val="FF6600"/>
                </a:solidFill>
                <a:latin typeface="Arial" charset="0"/>
              </a:rPr>
              <a:t>4</a:t>
            </a:r>
          </a:p>
        </p:txBody>
      </p:sp>
      <p:sp>
        <p:nvSpPr>
          <p:cNvPr id="13331" name="Arc 19"/>
          <p:cNvSpPr>
            <a:spLocks/>
          </p:cNvSpPr>
          <p:nvPr/>
        </p:nvSpPr>
        <p:spPr bwMode="auto">
          <a:xfrm>
            <a:off x="1692275" y="4221163"/>
            <a:ext cx="142875" cy="215900"/>
          </a:xfrm>
          <a:custGeom>
            <a:avLst/>
            <a:gdLst>
              <a:gd name="T0" fmla="*/ 0 w 21600"/>
              <a:gd name="T1" fmla="*/ 0 h 21600"/>
              <a:gd name="T2" fmla="*/ 273505514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aphicFrame>
        <p:nvGraphicFramePr>
          <p:cNvPr id="13332" name="Object 20"/>
          <p:cNvGraphicFramePr>
            <a:graphicFrameLocks noChangeAspect="1"/>
          </p:cNvGraphicFramePr>
          <p:nvPr/>
        </p:nvGraphicFramePr>
        <p:xfrm>
          <a:off x="1835150" y="4149725"/>
          <a:ext cx="298450" cy="276225"/>
        </p:xfrm>
        <a:graphic>
          <a:graphicData uri="http://schemas.openxmlformats.org/presentationml/2006/ole">
            <p:oleObj spid="_x0000_s4099" name="Equation" r:id="rId5" imgW="164880" imgH="152280" progId="">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down)">
                                      <p:cBhvr>
                                        <p:cTn id="7" dur="1000"/>
                                        <p:tgtEl>
                                          <p:spTgt spid="133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wipe(down)">
                                      <p:cBhvr>
                                        <p:cTn id="10" dur="2000"/>
                                        <p:tgtEl>
                                          <p:spTgt spid="133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wipe(down)">
                                      <p:cBhvr>
                                        <p:cTn id="13" dur="2000"/>
                                        <p:tgtEl>
                                          <p:spTgt spid="13321"/>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randombar(horizontal)">
                                      <p:cBhvr>
                                        <p:cTn id="17" dur="500"/>
                                        <p:tgtEl>
                                          <p:spTgt spid="133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332"/>
                                        </p:tgtEl>
                                        <p:attrNameLst>
                                          <p:attrName>style.visibility</p:attrName>
                                        </p:attrNameLst>
                                      </p:cBhvr>
                                      <p:to>
                                        <p:strVal val="visible"/>
                                      </p:to>
                                    </p:set>
                                    <p:animEffect transition="in" filter="wipe(up)">
                                      <p:cBhvr>
                                        <p:cTn id="22" dur="1000"/>
                                        <p:tgtEl>
                                          <p:spTgt spid="1333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331"/>
                                        </p:tgtEl>
                                        <p:attrNameLst>
                                          <p:attrName>style.visibility</p:attrName>
                                        </p:attrNameLst>
                                      </p:cBhvr>
                                      <p:to>
                                        <p:strVal val="visible"/>
                                      </p:to>
                                    </p:set>
                                    <p:animEffect transition="in" filter="wipe(up)">
                                      <p:cBhvr>
                                        <p:cTn id="25" dur="1000"/>
                                        <p:tgtEl>
                                          <p:spTgt spid="133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325"/>
                                        </p:tgtEl>
                                        <p:attrNameLst>
                                          <p:attrName>style.visibility</p:attrName>
                                        </p:attrNameLst>
                                      </p:cBhvr>
                                      <p:to>
                                        <p:strVal val="visible"/>
                                      </p:to>
                                    </p:set>
                                    <p:animEffect transition="in" filter="wipe(up)">
                                      <p:cBhvr>
                                        <p:cTn id="30" dur="500"/>
                                        <p:tgtEl>
                                          <p:spTgt spid="1332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327"/>
                                        </p:tgtEl>
                                        <p:attrNameLst>
                                          <p:attrName>style.visibility</p:attrName>
                                        </p:attrNameLst>
                                      </p:cBhvr>
                                      <p:to>
                                        <p:strVal val="visible"/>
                                      </p:to>
                                    </p:set>
                                    <p:animEffect transition="in" filter="wipe(up)">
                                      <p:cBhvr>
                                        <p:cTn id="33" dur="500"/>
                                        <p:tgtEl>
                                          <p:spTgt spid="133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326"/>
                                        </p:tgtEl>
                                        <p:attrNameLst>
                                          <p:attrName>style.visibility</p:attrName>
                                        </p:attrNameLst>
                                      </p:cBhvr>
                                      <p:to>
                                        <p:strVal val="visible"/>
                                      </p:to>
                                    </p:set>
                                    <p:animEffect transition="in" filter="wipe(left)">
                                      <p:cBhvr>
                                        <p:cTn id="38" dur="500"/>
                                        <p:tgtEl>
                                          <p:spTgt spid="133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330"/>
                                        </p:tgtEl>
                                        <p:attrNameLst>
                                          <p:attrName>style.visibility</p:attrName>
                                        </p:attrNameLst>
                                      </p:cBhvr>
                                      <p:to>
                                        <p:strVal val="visible"/>
                                      </p:to>
                                    </p:set>
                                    <p:animEffect transition="in" filter="wipe(left)">
                                      <p:cBhvr>
                                        <p:cTn id="41" dur="500"/>
                                        <p:tgtEl>
                                          <p:spTgt spid="133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323"/>
                                        </p:tgtEl>
                                        <p:attrNameLst>
                                          <p:attrName>style.visibility</p:attrName>
                                        </p:attrNameLst>
                                      </p:cBhvr>
                                      <p:to>
                                        <p:strVal val="visible"/>
                                      </p:to>
                                    </p:set>
                                    <p:animEffect transition="in" filter="wipe(up)">
                                      <p:cBhvr>
                                        <p:cTn id="46" dur="500"/>
                                        <p:tgtEl>
                                          <p:spTgt spid="13323"/>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3324"/>
                                        </p:tgtEl>
                                        <p:attrNameLst>
                                          <p:attrName>style.visibility</p:attrName>
                                        </p:attrNameLst>
                                      </p:cBhvr>
                                      <p:to>
                                        <p:strVal val="visible"/>
                                      </p:to>
                                    </p:set>
                                    <p:animEffect transition="in" filter="wipe(up)">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1" grpId="0" animBg="1"/>
      <p:bldP spid="13322" grpId="0" animBg="1"/>
      <p:bldP spid="13324" grpId="0"/>
      <p:bldP spid="13325" grpId="0" animBg="1"/>
      <p:bldP spid="13326" grpId="0" animBg="1"/>
      <p:bldP spid="13327" grpId="0"/>
      <p:bldP spid="13330" grpId="0"/>
      <p:bldP spid="133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Text Box 4"/>
          <p:cNvSpPr txBox="1">
            <a:spLocks noChangeArrowheads="1"/>
          </p:cNvSpPr>
          <p:nvPr/>
        </p:nvSpPr>
        <p:spPr bwMode="auto">
          <a:xfrm>
            <a:off x="1042988" y="115888"/>
            <a:ext cx="7488237" cy="915987"/>
          </a:xfrm>
          <a:prstGeom prst="rect">
            <a:avLst/>
          </a:prstGeom>
          <a:noFill/>
          <a:ln w="9525">
            <a:noFill/>
            <a:miter lim="800000"/>
            <a:headEnd/>
            <a:tailEnd/>
          </a:ln>
        </p:spPr>
        <p:txBody>
          <a:bodyPr>
            <a:spAutoFit/>
          </a:bodyPr>
          <a:lstStyle/>
          <a:p>
            <a:r>
              <a:rPr lang="ru-RU" b="1" u="sng">
                <a:solidFill>
                  <a:srgbClr val="008080"/>
                </a:solidFill>
              </a:rPr>
              <a:t>Задача 2.2.</a:t>
            </a:r>
            <a:r>
              <a:rPr lang="ru-RU"/>
              <a:t> </a:t>
            </a:r>
            <a:r>
              <a:rPr lang="ru-RU" b="1"/>
              <a:t>На рисунке изображен график функции </a:t>
            </a:r>
            <a:r>
              <a:rPr lang="en-US" b="1" i="1"/>
              <a:t>y</a:t>
            </a:r>
            <a:r>
              <a:rPr lang="ru-RU" b="1" i="1"/>
              <a:t> = </a:t>
            </a:r>
            <a:r>
              <a:rPr lang="en-US" b="1" i="1"/>
              <a:t>f (x)</a:t>
            </a:r>
            <a:r>
              <a:rPr lang="ru-RU" b="1"/>
              <a:t>, касательная к этому графику, проведенная в точке х</a:t>
            </a:r>
            <a:r>
              <a:rPr lang="ru-RU" b="1" baseline="-25000"/>
              <a:t>0</a:t>
            </a:r>
            <a:r>
              <a:rPr lang="ru-RU" b="1"/>
              <a:t>, проходит через начало координат. Найдите </a:t>
            </a:r>
            <a:r>
              <a:rPr lang="en-US" b="1" i="1"/>
              <a:t>f</a:t>
            </a:r>
            <a:r>
              <a:rPr lang="ru-RU" b="1" i="1"/>
              <a:t>'</a:t>
            </a:r>
            <a:r>
              <a:rPr lang="ru-RU" b="1"/>
              <a:t>(х</a:t>
            </a:r>
            <a:r>
              <a:rPr lang="ru-RU" b="1" baseline="-25000"/>
              <a:t>0</a:t>
            </a:r>
            <a:r>
              <a:rPr lang="ru-RU" b="1"/>
              <a:t>).</a:t>
            </a:r>
          </a:p>
        </p:txBody>
      </p:sp>
      <p:sp>
        <p:nvSpPr>
          <p:cNvPr id="5131" name="Text Box 6"/>
          <p:cNvSpPr txBox="1">
            <a:spLocks noChangeArrowheads="1"/>
          </p:cNvSpPr>
          <p:nvPr/>
        </p:nvSpPr>
        <p:spPr bwMode="auto">
          <a:xfrm>
            <a:off x="971550" y="1628775"/>
            <a:ext cx="792163" cy="366713"/>
          </a:xfrm>
          <a:prstGeom prst="rect">
            <a:avLst/>
          </a:prstGeom>
          <a:noFill/>
          <a:ln w="9525">
            <a:noFill/>
            <a:miter lim="800000"/>
            <a:headEnd/>
            <a:tailEnd/>
          </a:ln>
        </p:spPr>
        <p:txBody>
          <a:bodyPr>
            <a:spAutoFit/>
          </a:bodyPr>
          <a:lstStyle/>
          <a:p>
            <a:pPr>
              <a:spcBef>
                <a:spcPct val="50000"/>
              </a:spcBef>
            </a:pPr>
            <a:r>
              <a:rPr lang="ru-RU" i="1"/>
              <a:t>х</a:t>
            </a:r>
            <a:r>
              <a:rPr lang="ru-RU" baseline="-25000"/>
              <a:t>0</a:t>
            </a:r>
            <a:r>
              <a:rPr lang="ru-RU"/>
              <a:t>= 2</a:t>
            </a:r>
          </a:p>
        </p:txBody>
      </p:sp>
      <p:sp>
        <p:nvSpPr>
          <p:cNvPr id="5132" name="Text Box 8"/>
          <p:cNvSpPr txBox="1">
            <a:spLocks noChangeArrowheads="1"/>
          </p:cNvSpPr>
          <p:nvPr/>
        </p:nvSpPr>
        <p:spPr bwMode="auto">
          <a:xfrm>
            <a:off x="900113" y="4581525"/>
            <a:ext cx="863600" cy="366713"/>
          </a:xfrm>
          <a:prstGeom prst="rect">
            <a:avLst/>
          </a:prstGeom>
          <a:noFill/>
          <a:ln w="9525">
            <a:noFill/>
            <a:miter lim="800000"/>
            <a:headEnd/>
            <a:tailEnd/>
          </a:ln>
        </p:spPr>
        <p:txBody>
          <a:bodyPr>
            <a:spAutoFit/>
          </a:bodyPr>
          <a:lstStyle/>
          <a:p>
            <a:pPr>
              <a:spcBef>
                <a:spcPct val="50000"/>
              </a:spcBef>
            </a:pPr>
            <a:r>
              <a:rPr lang="ru-RU" i="1"/>
              <a:t>х</a:t>
            </a:r>
            <a:r>
              <a:rPr lang="ru-RU" baseline="-25000"/>
              <a:t>0</a:t>
            </a:r>
            <a:r>
              <a:rPr lang="ru-RU"/>
              <a:t>= - 4</a:t>
            </a:r>
          </a:p>
        </p:txBody>
      </p:sp>
      <p:sp>
        <p:nvSpPr>
          <p:cNvPr id="5133" name="Text Box 11"/>
          <p:cNvSpPr txBox="1">
            <a:spLocks noChangeArrowheads="1"/>
          </p:cNvSpPr>
          <p:nvPr/>
        </p:nvSpPr>
        <p:spPr bwMode="auto">
          <a:xfrm>
            <a:off x="7956550" y="1701800"/>
            <a:ext cx="863600" cy="366713"/>
          </a:xfrm>
          <a:prstGeom prst="rect">
            <a:avLst/>
          </a:prstGeom>
          <a:noFill/>
          <a:ln w="9525">
            <a:noFill/>
            <a:miter lim="800000"/>
            <a:headEnd/>
            <a:tailEnd/>
          </a:ln>
        </p:spPr>
        <p:txBody>
          <a:bodyPr>
            <a:spAutoFit/>
          </a:bodyPr>
          <a:lstStyle/>
          <a:p>
            <a:pPr>
              <a:spcBef>
                <a:spcPct val="50000"/>
              </a:spcBef>
            </a:pPr>
            <a:r>
              <a:rPr lang="ru-RU" i="1"/>
              <a:t>х</a:t>
            </a:r>
            <a:r>
              <a:rPr lang="ru-RU" baseline="-25000"/>
              <a:t>0</a:t>
            </a:r>
            <a:r>
              <a:rPr lang="ru-RU"/>
              <a:t>= - 4 </a:t>
            </a:r>
          </a:p>
        </p:txBody>
      </p:sp>
      <p:sp>
        <p:nvSpPr>
          <p:cNvPr id="5134" name="Text Box 12"/>
          <p:cNvSpPr txBox="1">
            <a:spLocks noChangeArrowheads="1"/>
          </p:cNvSpPr>
          <p:nvPr/>
        </p:nvSpPr>
        <p:spPr bwMode="auto">
          <a:xfrm>
            <a:off x="8027988" y="4510088"/>
            <a:ext cx="863600" cy="366712"/>
          </a:xfrm>
          <a:prstGeom prst="rect">
            <a:avLst/>
          </a:prstGeom>
          <a:noFill/>
          <a:ln w="9525">
            <a:noFill/>
            <a:miter lim="800000"/>
            <a:headEnd/>
            <a:tailEnd/>
          </a:ln>
        </p:spPr>
        <p:txBody>
          <a:bodyPr>
            <a:spAutoFit/>
          </a:bodyPr>
          <a:lstStyle/>
          <a:p>
            <a:pPr>
              <a:spcBef>
                <a:spcPct val="50000"/>
              </a:spcBef>
            </a:pPr>
            <a:r>
              <a:rPr lang="ru-RU" i="1"/>
              <a:t>х</a:t>
            </a:r>
            <a:r>
              <a:rPr lang="ru-RU" baseline="-25000"/>
              <a:t>0</a:t>
            </a:r>
            <a:r>
              <a:rPr lang="ru-RU"/>
              <a:t>= 4 </a:t>
            </a:r>
          </a:p>
        </p:txBody>
      </p:sp>
      <p:sp>
        <p:nvSpPr>
          <p:cNvPr id="14350" name="Oval 14"/>
          <p:cNvSpPr>
            <a:spLocks noChangeArrowheads="1"/>
          </p:cNvSpPr>
          <p:nvPr/>
        </p:nvSpPr>
        <p:spPr bwMode="auto">
          <a:xfrm>
            <a:off x="1042988" y="1125538"/>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а</a:t>
            </a:r>
          </a:p>
        </p:txBody>
      </p:sp>
      <p:sp>
        <p:nvSpPr>
          <p:cNvPr id="14351" name="Oval 15"/>
          <p:cNvSpPr>
            <a:spLocks noChangeArrowheads="1"/>
          </p:cNvSpPr>
          <p:nvPr/>
        </p:nvSpPr>
        <p:spPr bwMode="auto">
          <a:xfrm>
            <a:off x="8243888" y="1125538"/>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в</a:t>
            </a:r>
          </a:p>
        </p:txBody>
      </p:sp>
      <p:sp>
        <p:nvSpPr>
          <p:cNvPr id="14352" name="Oval 16"/>
          <p:cNvSpPr>
            <a:spLocks noChangeArrowheads="1"/>
          </p:cNvSpPr>
          <p:nvPr/>
        </p:nvSpPr>
        <p:spPr bwMode="auto">
          <a:xfrm>
            <a:off x="8316913" y="3933825"/>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г</a:t>
            </a:r>
          </a:p>
        </p:txBody>
      </p:sp>
      <p:sp>
        <p:nvSpPr>
          <p:cNvPr id="14353" name="Oval 17"/>
          <p:cNvSpPr>
            <a:spLocks noChangeArrowheads="1"/>
          </p:cNvSpPr>
          <p:nvPr/>
        </p:nvSpPr>
        <p:spPr bwMode="auto">
          <a:xfrm>
            <a:off x="1042988" y="4006850"/>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б</a:t>
            </a:r>
          </a:p>
        </p:txBody>
      </p:sp>
      <p:grpSp>
        <p:nvGrpSpPr>
          <p:cNvPr id="5139" name="Group 28"/>
          <p:cNvGrpSpPr>
            <a:grpSpLocks/>
          </p:cNvGrpSpPr>
          <p:nvPr/>
        </p:nvGrpSpPr>
        <p:grpSpPr bwMode="auto">
          <a:xfrm>
            <a:off x="1619250" y="1196975"/>
            <a:ext cx="2736850" cy="2135188"/>
            <a:chOff x="1020" y="935"/>
            <a:chExt cx="1724" cy="1345"/>
          </a:xfrm>
        </p:grpSpPr>
        <p:pic>
          <p:nvPicPr>
            <p:cNvPr id="5169" name="Picture 5"/>
            <p:cNvPicPr>
              <a:picLocks noChangeAspect="1" noChangeArrowheads="1"/>
            </p:cNvPicPr>
            <p:nvPr/>
          </p:nvPicPr>
          <p:blipFill>
            <a:blip r:embed="rId3" cstate="print"/>
            <a:srcRect l="55807" t="16063" r="26471" b="61809"/>
            <a:stretch>
              <a:fillRect/>
            </a:stretch>
          </p:blipFill>
          <p:spPr bwMode="auto">
            <a:xfrm>
              <a:off x="1020" y="935"/>
              <a:ext cx="1724" cy="1345"/>
            </a:xfrm>
            <a:prstGeom prst="rect">
              <a:avLst/>
            </a:prstGeom>
            <a:noFill/>
            <a:ln w="9525">
              <a:noFill/>
              <a:miter lim="800000"/>
              <a:headEnd/>
              <a:tailEnd/>
            </a:ln>
          </p:spPr>
        </p:pic>
        <p:sp>
          <p:nvSpPr>
            <p:cNvPr id="5170" name="Oval 18"/>
            <p:cNvSpPr>
              <a:spLocks noChangeArrowheads="1"/>
            </p:cNvSpPr>
            <p:nvPr/>
          </p:nvSpPr>
          <p:spPr bwMode="auto">
            <a:xfrm>
              <a:off x="1383" y="2024"/>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5140" name="Group 22"/>
          <p:cNvGrpSpPr>
            <a:grpSpLocks/>
          </p:cNvGrpSpPr>
          <p:nvPr/>
        </p:nvGrpSpPr>
        <p:grpSpPr bwMode="auto">
          <a:xfrm>
            <a:off x="1619250" y="4006850"/>
            <a:ext cx="2736850" cy="2032000"/>
            <a:chOff x="793" y="2649"/>
            <a:chExt cx="1724" cy="1280"/>
          </a:xfrm>
        </p:grpSpPr>
        <p:pic>
          <p:nvPicPr>
            <p:cNvPr id="5167" name="Picture 7"/>
            <p:cNvPicPr>
              <a:picLocks noChangeAspect="1" noChangeArrowheads="1"/>
            </p:cNvPicPr>
            <p:nvPr/>
          </p:nvPicPr>
          <p:blipFill>
            <a:blip r:embed="rId3" cstate="print"/>
            <a:srcRect l="55807" t="47652" r="26471" b="31294"/>
            <a:stretch>
              <a:fillRect/>
            </a:stretch>
          </p:blipFill>
          <p:spPr bwMode="auto">
            <a:xfrm>
              <a:off x="793" y="2649"/>
              <a:ext cx="1724" cy="1280"/>
            </a:xfrm>
            <a:prstGeom prst="rect">
              <a:avLst/>
            </a:prstGeom>
            <a:noFill/>
            <a:ln w="9525">
              <a:noFill/>
              <a:miter lim="800000"/>
              <a:headEnd/>
              <a:tailEnd/>
            </a:ln>
          </p:spPr>
        </p:pic>
        <p:sp>
          <p:nvSpPr>
            <p:cNvPr id="5168" name="Oval 19"/>
            <p:cNvSpPr>
              <a:spLocks noChangeArrowheads="1"/>
            </p:cNvSpPr>
            <p:nvPr/>
          </p:nvSpPr>
          <p:spPr bwMode="auto">
            <a:xfrm>
              <a:off x="2064" y="3294"/>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5141" name="Group 29"/>
          <p:cNvGrpSpPr>
            <a:grpSpLocks/>
          </p:cNvGrpSpPr>
          <p:nvPr/>
        </p:nvGrpSpPr>
        <p:grpSpPr bwMode="auto">
          <a:xfrm>
            <a:off x="5126038" y="1270000"/>
            <a:ext cx="2830512" cy="2246313"/>
            <a:chOff x="3229" y="981"/>
            <a:chExt cx="1783" cy="1415"/>
          </a:xfrm>
        </p:grpSpPr>
        <p:pic>
          <p:nvPicPr>
            <p:cNvPr id="5165" name="Picture 9"/>
            <p:cNvPicPr>
              <a:picLocks noChangeAspect="1" noChangeArrowheads="1"/>
            </p:cNvPicPr>
            <p:nvPr/>
          </p:nvPicPr>
          <p:blipFill>
            <a:blip r:embed="rId4" cstate="print"/>
            <a:srcRect l="54036" t="26459" r="25887" b="48041"/>
            <a:stretch>
              <a:fillRect/>
            </a:stretch>
          </p:blipFill>
          <p:spPr bwMode="auto">
            <a:xfrm>
              <a:off x="3229" y="981"/>
              <a:ext cx="1783" cy="1415"/>
            </a:xfrm>
            <a:prstGeom prst="rect">
              <a:avLst/>
            </a:prstGeom>
            <a:noFill/>
            <a:ln w="9525">
              <a:noFill/>
              <a:miter lim="800000"/>
              <a:headEnd/>
              <a:tailEnd/>
            </a:ln>
          </p:spPr>
        </p:pic>
        <p:sp>
          <p:nvSpPr>
            <p:cNvPr id="5166" name="Oval 20"/>
            <p:cNvSpPr>
              <a:spLocks noChangeArrowheads="1"/>
            </p:cNvSpPr>
            <p:nvPr/>
          </p:nvSpPr>
          <p:spPr bwMode="auto">
            <a:xfrm>
              <a:off x="4423" y="2115"/>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5142" name="Group 23"/>
          <p:cNvGrpSpPr>
            <a:grpSpLocks/>
          </p:cNvGrpSpPr>
          <p:nvPr/>
        </p:nvGrpSpPr>
        <p:grpSpPr bwMode="auto">
          <a:xfrm>
            <a:off x="5221288" y="4005263"/>
            <a:ext cx="2663825" cy="2081212"/>
            <a:chOff x="3606" y="2659"/>
            <a:chExt cx="1678" cy="1311"/>
          </a:xfrm>
        </p:grpSpPr>
        <p:pic>
          <p:nvPicPr>
            <p:cNvPr id="5163" name="Picture 10"/>
            <p:cNvPicPr>
              <a:picLocks noChangeAspect="1" noChangeArrowheads="1"/>
            </p:cNvPicPr>
            <p:nvPr/>
          </p:nvPicPr>
          <p:blipFill>
            <a:blip r:embed="rId4" cstate="print"/>
            <a:srcRect l="17436" t="57668" r="63672" b="18706"/>
            <a:stretch>
              <a:fillRect/>
            </a:stretch>
          </p:blipFill>
          <p:spPr bwMode="auto">
            <a:xfrm>
              <a:off x="3606" y="2659"/>
              <a:ext cx="1678" cy="1311"/>
            </a:xfrm>
            <a:prstGeom prst="rect">
              <a:avLst/>
            </a:prstGeom>
            <a:noFill/>
            <a:ln w="9525">
              <a:noFill/>
              <a:miter lim="800000"/>
              <a:headEnd/>
              <a:tailEnd/>
            </a:ln>
          </p:spPr>
        </p:pic>
        <p:sp>
          <p:nvSpPr>
            <p:cNvPr id="5164" name="Oval 21"/>
            <p:cNvSpPr>
              <a:spLocks noChangeArrowheads="1"/>
            </p:cNvSpPr>
            <p:nvPr/>
          </p:nvSpPr>
          <p:spPr bwMode="auto">
            <a:xfrm>
              <a:off x="3878" y="3521"/>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6" name="Group 48"/>
          <p:cNvGrpSpPr>
            <a:grpSpLocks/>
          </p:cNvGrpSpPr>
          <p:nvPr/>
        </p:nvGrpSpPr>
        <p:grpSpPr bwMode="auto">
          <a:xfrm>
            <a:off x="1619250" y="2060575"/>
            <a:ext cx="1885950" cy="1819275"/>
            <a:chOff x="1020" y="1464"/>
            <a:chExt cx="1188" cy="1146"/>
          </a:xfrm>
        </p:grpSpPr>
        <p:graphicFrame>
          <p:nvGraphicFramePr>
            <p:cNvPr id="5128" name="Object 24"/>
            <p:cNvGraphicFramePr>
              <a:graphicFrameLocks noChangeAspect="1"/>
            </p:cNvGraphicFramePr>
            <p:nvPr/>
          </p:nvGraphicFramePr>
          <p:xfrm>
            <a:off x="1020" y="2251"/>
            <a:ext cx="1188" cy="359"/>
          </p:xfrm>
          <a:graphic>
            <a:graphicData uri="http://schemas.openxmlformats.org/presentationml/2006/ole">
              <p:oleObj spid="_x0000_s5128" name="Equation" r:id="rId5" imgW="1473120" imgH="444240" progId="">
                <p:embed/>
              </p:oleObj>
            </a:graphicData>
          </a:graphic>
        </p:graphicFrame>
        <p:grpSp>
          <p:nvGrpSpPr>
            <p:cNvPr id="5159" name="Group 47"/>
            <p:cNvGrpSpPr>
              <a:grpSpLocks/>
            </p:cNvGrpSpPr>
            <p:nvPr/>
          </p:nvGrpSpPr>
          <p:grpSpPr bwMode="auto">
            <a:xfrm>
              <a:off x="1424" y="1464"/>
              <a:ext cx="322" cy="605"/>
              <a:chOff x="1424" y="1464"/>
              <a:chExt cx="322" cy="605"/>
            </a:xfrm>
          </p:grpSpPr>
          <p:sp>
            <p:nvSpPr>
              <p:cNvPr id="5160" name="Freeform 32"/>
              <p:cNvSpPr>
                <a:spLocks/>
              </p:cNvSpPr>
              <p:nvPr/>
            </p:nvSpPr>
            <p:spPr bwMode="auto">
              <a:xfrm>
                <a:off x="1424" y="1464"/>
                <a:ext cx="304" cy="592"/>
              </a:xfrm>
              <a:custGeom>
                <a:avLst/>
                <a:gdLst>
                  <a:gd name="T0" fmla="*/ 0 w 304"/>
                  <a:gd name="T1" fmla="*/ 588 h 592"/>
                  <a:gd name="T2" fmla="*/ 296 w 304"/>
                  <a:gd name="T3" fmla="*/ 592 h 592"/>
                  <a:gd name="T4" fmla="*/ 304 w 304"/>
                  <a:gd name="T5" fmla="*/ 0 h 592"/>
                  <a:gd name="T6" fmla="*/ 0 w 304"/>
                  <a:gd name="T7" fmla="*/ 588 h 592"/>
                  <a:gd name="T8" fmla="*/ 0 60000 65536"/>
                  <a:gd name="T9" fmla="*/ 0 60000 65536"/>
                  <a:gd name="T10" fmla="*/ 0 60000 65536"/>
                  <a:gd name="T11" fmla="*/ 0 60000 65536"/>
                  <a:gd name="T12" fmla="*/ 0 w 304"/>
                  <a:gd name="T13" fmla="*/ 0 h 592"/>
                  <a:gd name="T14" fmla="*/ 304 w 304"/>
                  <a:gd name="T15" fmla="*/ 592 h 592"/>
                </a:gdLst>
                <a:ahLst/>
                <a:cxnLst>
                  <a:cxn ang="T8">
                    <a:pos x="T0" y="T1"/>
                  </a:cxn>
                  <a:cxn ang="T9">
                    <a:pos x="T2" y="T3"/>
                  </a:cxn>
                  <a:cxn ang="T10">
                    <a:pos x="T4" y="T5"/>
                  </a:cxn>
                  <a:cxn ang="T11">
                    <a:pos x="T6" y="T7"/>
                  </a:cxn>
                </a:cxnLst>
                <a:rect l="T12" t="T13" r="T14" b="T15"/>
                <a:pathLst>
                  <a:path w="304" h="592">
                    <a:moveTo>
                      <a:pt x="0" y="588"/>
                    </a:moveTo>
                    <a:lnTo>
                      <a:pt x="296" y="592"/>
                    </a:lnTo>
                    <a:lnTo>
                      <a:pt x="304" y="0"/>
                    </a:lnTo>
                    <a:lnTo>
                      <a:pt x="0" y="588"/>
                    </a:lnTo>
                    <a:close/>
                  </a:path>
                </a:pathLst>
              </a:custGeom>
              <a:solidFill>
                <a:srgbClr val="FF6600">
                  <a:alpha val="50195"/>
                </a:srgbClr>
              </a:solidFill>
              <a:ln w="19050" cmpd="sng">
                <a:solidFill>
                  <a:srgbClr val="FF6600"/>
                </a:solidFill>
                <a:round/>
                <a:headEnd/>
                <a:tailEnd/>
              </a:ln>
            </p:spPr>
            <p:txBody>
              <a:bodyPr/>
              <a:lstStyle/>
              <a:p>
                <a:endParaRPr lang="ru-RU"/>
              </a:p>
            </p:txBody>
          </p:sp>
          <p:grpSp>
            <p:nvGrpSpPr>
              <p:cNvPr id="5161" name="Group 40"/>
              <p:cNvGrpSpPr>
                <a:grpSpLocks/>
              </p:cNvGrpSpPr>
              <p:nvPr/>
            </p:nvGrpSpPr>
            <p:grpSpPr bwMode="auto">
              <a:xfrm>
                <a:off x="1474" y="1888"/>
                <a:ext cx="272" cy="181"/>
                <a:chOff x="1474" y="1888"/>
                <a:chExt cx="272" cy="181"/>
              </a:xfrm>
            </p:grpSpPr>
            <p:sp>
              <p:nvSpPr>
                <p:cNvPr id="5162" name="Arc 37"/>
                <p:cNvSpPr>
                  <a:spLocks/>
                </p:cNvSpPr>
                <p:nvPr/>
              </p:nvSpPr>
              <p:spPr bwMode="auto">
                <a:xfrm>
                  <a:off x="1474" y="1933"/>
                  <a:ext cx="90"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aphicFrame>
              <p:nvGraphicFramePr>
                <p:cNvPr id="5129" name="Object 38"/>
                <p:cNvGraphicFramePr>
                  <a:graphicFrameLocks noChangeAspect="1"/>
                </p:cNvGraphicFramePr>
                <p:nvPr/>
              </p:nvGraphicFramePr>
              <p:xfrm>
                <a:off x="1558" y="1888"/>
                <a:ext cx="188" cy="174"/>
              </p:xfrm>
              <a:graphic>
                <a:graphicData uri="http://schemas.openxmlformats.org/presentationml/2006/ole">
                  <p:oleObj spid="_x0000_s5129" name="Equation" r:id="rId6" imgW="164880" imgH="152280" progId="">
                    <p:embed/>
                  </p:oleObj>
                </a:graphicData>
              </a:graphic>
            </p:graphicFrame>
          </p:grpSp>
        </p:grpSp>
      </p:grpSp>
      <p:grpSp>
        <p:nvGrpSpPr>
          <p:cNvPr id="9" name="Group 49"/>
          <p:cNvGrpSpPr>
            <a:grpSpLocks/>
          </p:cNvGrpSpPr>
          <p:nvPr/>
        </p:nvGrpSpPr>
        <p:grpSpPr bwMode="auto">
          <a:xfrm>
            <a:off x="1595438" y="5070475"/>
            <a:ext cx="2074862" cy="1377950"/>
            <a:chOff x="1005" y="3284"/>
            <a:chExt cx="1307" cy="868"/>
          </a:xfrm>
        </p:grpSpPr>
        <p:graphicFrame>
          <p:nvGraphicFramePr>
            <p:cNvPr id="5126" name="Object 25"/>
            <p:cNvGraphicFramePr>
              <a:graphicFrameLocks noChangeAspect="1"/>
            </p:cNvGraphicFramePr>
            <p:nvPr/>
          </p:nvGraphicFramePr>
          <p:xfrm>
            <a:off x="1005" y="3793"/>
            <a:ext cx="1300" cy="359"/>
          </p:xfrm>
          <a:graphic>
            <a:graphicData uri="http://schemas.openxmlformats.org/presentationml/2006/ole">
              <p:oleObj spid="_x0000_s5126" name="Equation" r:id="rId7" imgW="1612800" imgH="444240" progId="">
                <p:embed/>
              </p:oleObj>
            </a:graphicData>
          </a:graphic>
        </p:graphicFrame>
        <p:sp>
          <p:nvSpPr>
            <p:cNvPr id="5157" name="Freeform 34"/>
            <p:cNvSpPr>
              <a:spLocks/>
            </p:cNvSpPr>
            <p:nvPr/>
          </p:nvSpPr>
          <p:spPr bwMode="auto">
            <a:xfrm>
              <a:off x="1708" y="3284"/>
              <a:ext cx="604" cy="312"/>
            </a:xfrm>
            <a:custGeom>
              <a:avLst/>
              <a:gdLst>
                <a:gd name="T0" fmla="*/ 0 w 604"/>
                <a:gd name="T1" fmla="*/ 312 h 312"/>
                <a:gd name="T2" fmla="*/ 604 w 604"/>
                <a:gd name="T3" fmla="*/ 312 h 312"/>
                <a:gd name="T4" fmla="*/ 600 w 604"/>
                <a:gd name="T5" fmla="*/ 0 h 312"/>
                <a:gd name="T6" fmla="*/ 0 w 604"/>
                <a:gd name="T7" fmla="*/ 312 h 312"/>
                <a:gd name="T8" fmla="*/ 0 60000 65536"/>
                <a:gd name="T9" fmla="*/ 0 60000 65536"/>
                <a:gd name="T10" fmla="*/ 0 60000 65536"/>
                <a:gd name="T11" fmla="*/ 0 60000 65536"/>
                <a:gd name="T12" fmla="*/ 0 w 604"/>
                <a:gd name="T13" fmla="*/ 0 h 312"/>
                <a:gd name="T14" fmla="*/ 604 w 604"/>
                <a:gd name="T15" fmla="*/ 312 h 312"/>
              </a:gdLst>
              <a:ahLst/>
              <a:cxnLst>
                <a:cxn ang="T8">
                  <a:pos x="T0" y="T1"/>
                </a:cxn>
                <a:cxn ang="T9">
                  <a:pos x="T2" y="T3"/>
                </a:cxn>
                <a:cxn ang="T10">
                  <a:pos x="T4" y="T5"/>
                </a:cxn>
                <a:cxn ang="T11">
                  <a:pos x="T6" y="T7"/>
                </a:cxn>
              </a:cxnLst>
              <a:rect l="T12" t="T13" r="T14" b="T15"/>
              <a:pathLst>
                <a:path w="604" h="312">
                  <a:moveTo>
                    <a:pt x="0" y="312"/>
                  </a:moveTo>
                  <a:lnTo>
                    <a:pt x="604" y="312"/>
                  </a:lnTo>
                  <a:lnTo>
                    <a:pt x="600" y="0"/>
                  </a:lnTo>
                  <a:lnTo>
                    <a:pt x="0" y="312"/>
                  </a:lnTo>
                  <a:close/>
                </a:path>
              </a:pathLst>
            </a:custGeom>
            <a:solidFill>
              <a:srgbClr val="FF6600">
                <a:alpha val="50195"/>
              </a:srgbClr>
            </a:solidFill>
            <a:ln w="19050" cmpd="sng">
              <a:solidFill>
                <a:srgbClr val="FF6600"/>
              </a:solidFill>
              <a:round/>
              <a:headEnd/>
              <a:tailEnd/>
            </a:ln>
          </p:spPr>
          <p:txBody>
            <a:bodyPr/>
            <a:lstStyle/>
            <a:p>
              <a:endParaRPr lang="ru-RU"/>
            </a:p>
          </p:txBody>
        </p:sp>
        <p:graphicFrame>
          <p:nvGraphicFramePr>
            <p:cNvPr id="5127" name="Object 42"/>
            <p:cNvGraphicFramePr>
              <a:graphicFrameLocks noChangeAspect="1"/>
            </p:cNvGraphicFramePr>
            <p:nvPr/>
          </p:nvGraphicFramePr>
          <p:xfrm>
            <a:off x="2018" y="3430"/>
            <a:ext cx="188" cy="174"/>
          </p:xfrm>
          <a:graphic>
            <a:graphicData uri="http://schemas.openxmlformats.org/presentationml/2006/ole">
              <p:oleObj spid="_x0000_s5127" name="Equation" r:id="rId8" imgW="164880" imgH="152280" progId="">
                <p:embed/>
              </p:oleObj>
            </a:graphicData>
          </a:graphic>
        </p:graphicFrame>
        <p:sp>
          <p:nvSpPr>
            <p:cNvPr id="5158" name="Arc 43"/>
            <p:cNvSpPr>
              <a:spLocks/>
            </p:cNvSpPr>
            <p:nvPr/>
          </p:nvSpPr>
          <p:spPr bwMode="auto">
            <a:xfrm>
              <a:off x="1927" y="3475"/>
              <a:ext cx="90"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pSp>
      <p:grpSp>
        <p:nvGrpSpPr>
          <p:cNvPr id="10" name="Group 50"/>
          <p:cNvGrpSpPr>
            <a:grpSpLocks/>
          </p:cNvGrpSpPr>
          <p:nvPr/>
        </p:nvGrpSpPr>
        <p:grpSpPr bwMode="auto">
          <a:xfrm>
            <a:off x="5283200" y="4799013"/>
            <a:ext cx="2178050" cy="1655762"/>
            <a:chOff x="3328" y="3113"/>
            <a:chExt cx="1372" cy="1043"/>
          </a:xfrm>
        </p:grpSpPr>
        <p:graphicFrame>
          <p:nvGraphicFramePr>
            <p:cNvPr id="5124" name="Object 27"/>
            <p:cNvGraphicFramePr>
              <a:graphicFrameLocks noChangeAspect="1"/>
            </p:cNvGraphicFramePr>
            <p:nvPr/>
          </p:nvGraphicFramePr>
          <p:xfrm>
            <a:off x="3328" y="3797"/>
            <a:ext cx="1372" cy="359"/>
          </p:xfrm>
          <a:graphic>
            <a:graphicData uri="http://schemas.openxmlformats.org/presentationml/2006/ole">
              <p:oleObj spid="_x0000_s5124" name="Equation" r:id="rId9" imgW="1701720" imgH="444240" progId="">
                <p:embed/>
              </p:oleObj>
            </a:graphicData>
          </a:graphic>
        </p:graphicFrame>
        <p:sp>
          <p:nvSpPr>
            <p:cNvPr id="5155" name="Freeform 35"/>
            <p:cNvSpPr>
              <a:spLocks/>
            </p:cNvSpPr>
            <p:nvPr/>
          </p:nvSpPr>
          <p:spPr bwMode="auto">
            <a:xfrm>
              <a:off x="3560" y="3113"/>
              <a:ext cx="556" cy="387"/>
            </a:xfrm>
            <a:custGeom>
              <a:avLst/>
              <a:gdLst>
                <a:gd name="T0" fmla="*/ 0 w 556"/>
                <a:gd name="T1" fmla="*/ 387 h 387"/>
                <a:gd name="T2" fmla="*/ 556 w 556"/>
                <a:gd name="T3" fmla="*/ 387 h 387"/>
                <a:gd name="T4" fmla="*/ 545 w 556"/>
                <a:gd name="T5" fmla="*/ 0 h 387"/>
                <a:gd name="T6" fmla="*/ 0 w 556"/>
                <a:gd name="T7" fmla="*/ 387 h 387"/>
                <a:gd name="T8" fmla="*/ 0 60000 65536"/>
                <a:gd name="T9" fmla="*/ 0 60000 65536"/>
                <a:gd name="T10" fmla="*/ 0 60000 65536"/>
                <a:gd name="T11" fmla="*/ 0 60000 65536"/>
                <a:gd name="T12" fmla="*/ 0 w 556"/>
                <a:gd name="T13" fmla="*/ 0 h 387"/>
                <a:gd name="T14" fmla="*/ 556 w 556"/>
                <a:gd name="T15" fmla="*/ 387 h 387"/>
              </a:gdLst>
              <a:ahLst/>
              <a:cxnLst>
                <a:cxn ang="T8">
                  <a:pos x="T0" y="T1"/>
                </a:cxn>
                <a:cxn ang="T9">
                  <a:pos x="T2" y="T3"/>
                </a:cxn>
                <a:cxn ang="T10">
                  <a:pos x="T4" y="T5"/>
                </a:cxn>
                <a:cxn ang="T11">
                  <a:pos x="T6" y="T7"/>
                </a:cxn>
              </a:cxnLst>
              <a:rect l="T12" t="T13" r="T14" b="T15"/>
              <a:pathLst>
                <a:path w="556" h="387">
                  <a:moveTo>
                    <a:pt x="0" y="387"/>
                  </a:moveTo>
                  <a:lnTo>
                    <a:pt x="556" y="387"/>
                  </a:lnTo>
                  <a:lnTo>
                    <a:pt x="545" y="0"/>
                  </a:lnTo>
                  <a:lnTo>
                    <a:pt x="0" y="387"/>
                  </a:lnTo>
                  <a:close/>
                </a:path>
              </a:pathLst>
            </a:custGeom>
            <a:solidFill>
              <a:srgbClr val="FF6600">
                <a:alpha val="50195"/>
              </a:srgbClr>
            </a:solidFill>
            <a:ln w="19050" cmpd="sng">
              <a:solidFill>
                <a:srgbClr val="FF6600"/>
              </a:solidFill>
              <a:round/>
              <a:headEnd/>
              <a:tailEnd/>
            </a:ln>
          </p:spPr>
          <p:txBody>
            <a:bodyPr/>
            <a:lstStyle/>
            <a:p>
              <a:endParaRPr lang="ru-RU"/>
            </a:p>
          </p:txBody>
        </p:sp>
        <p:graphicFrame>
          <p:nvGraphicFramePr>
            <p:cNvPr id="5125" name="Object 41"/>
            <p:cNvGraphicFramePr>
              <a:graphicFrameLocks noChangeAspect="1"/>
            </p:cNvGraphicFramePr>
            <p:nvPr/>
          </p:nvGraphicFramePr>
          <p:xfrm>
            <a:off x="3833" y="3339"/>
            <a:ext cx="188" cy="174"/>
          </p:xfrm>
          <a:graphic>
            <a:graphicData uri="http://schemas.openxmlformats.org/presentationml/2006/ole">
              <p:oleObj spid="_x0000_s5125" name="Equation" r:id="rId10" imgW="164880" imgH="152280" progId="">
                <p:embed/>
              </p:oleObj>
            </a:graphicData>
          </a:graphic>
        </p:graphicFrame>
        <p:sp>
          <p:nvSpPr>
            <p:cNvPr id="5156" name="Arc 45"/>
            <p:cNvSpPr>
              <a:spLocks/>
            </p:cNvSpPr>
            <p:nvPr/>
          </p:nvSpPr>
          <p:spPr bwMode="auto">
            <a:xfrm>
              <a:off x="3696" y="3385"/>
              <a:ext cx="90"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00"/>
              </a:solidFill>
              <a:round/>
              <a:headEnd/>
              <a:tailEnd/>
            </a:ln>
          </p:spPr>
          <p:txBody>
            <a:bodyPr wrap="none" anchor="ctr"/>
            <a:lstStyle/>
            <a:p>
              <a:endParaRPr lang="ru-RU"/>
            </a:p>
          </p:txBody>
        </p:sp>
      </p:grpSp>
      <p:grpSp>
        <p:nvGrpSpPr>
          <p:cNvPr id="11" name="Group 51"/>
          <p:cNvGrpSpPr>
            <a:grpSpLocks/>
          </p:cNvGrpSpPr>
          <p:nvPr/>
        </p:nvGrpSpPr>
        <p:grpSpPr bwMode="auto">
          <a:xfrm>
            <a:off x="5273675" y="2620963"/>
            <a:ext cx="2341563" cy="1235075"/>
            <a:chOff x="3322" y="1832"/>
            <a:chExt cx="1475" cy="778"/>
          </a:xfrm>
        </p:grpSpPr>
        <p:graphicFrame>
          <p:nvGraphicFramePr>
            <p:cNvPr id="5122" name="Object 26"/>
            <p:cNvGraphicFramePr>
              <a:graphicFrameLocks noChangeAspect="1"/>
            </p:cNvGraphicFramePr>
            <p:nvPr/>
          </p:nvGraphicFramePr>
          <p:xfrm>
            <a:off x="3322" y="2251"/>
            <a:ext cx="1475" cy="359"/>
          </p:xfrm>
          <a:graphic>
            <a:graphicData uri="http://schemas.openxmlformats.org/presentationml/2006/ole">
              <p:oleObj spid="_x0000_s5122" name="Equation" r:id="rId11" imgW="1828800" imgH="444240" progId="">
                <p:embed/>
              </p:oleObj>
            </a:graphicData>
          </a:graphic>
        </p:graphicFrame>
        <p:sp>
          <p:nvSpPr>
            <p:cNvPr id="5153" name="Freeform 33"/>
            <p:cNvSpPr>
              <a:spLocks/>
            </p:cNvSpPr>
            <p:nvPr/>
          </p:nvSpPr>
          <p:spPr bwMode="auto">
            <a:xfrm>
              <a:off x="3892" y="1832"/>
              <a:ext cx="576" cy="283"/>
            </a:xfrm>
            <a:custGeom>
              <a:avLst/>
              <a:gdLst>
                <a:gd name="T0" fmla="*/ 530 w 576"/>
                <a:gd name="T1" fmla="*/ 283 h 283"/>
                <a:gd name="T2" fmla="*/ 0 w 576"/>
                <a:gd name="T3" fmla="*/ 280 h 283"/>
                <a:gd name="T4" fmla="*/ 4 w 576"/>
                <a:gd name="T5" fmla="*/ 0 h 283"/>
                <a:gd name="T6" fmla="*/ 576 w 576"/>
                <a:gd name="T7" fmla="*/ 283 h 283"/>
                <a:gd name="T8" fmla="*/ 0 60000 65536"/>
                <a:gd name="T9" fmla="*/ 0 60000 65536"/>
                <a:gd name="T10" fmla="*/ 0 60000 65536"/>
                <a:gd name="T11" fmla="*/ 0 60000 65536"/>
                <a:gd name="T12" fmla="*/ 0 w 576"/>
                <a:gd name="T13" fmla="*/ 0 h 283"/>
                <a:gd name="T14" fmla="*/ 576 w 576"/>
                <a:gd name="T15" fmla="*/ 283 h 283"/>
              </a:gdLst>
              <a:ahLst/>
              <a:cxnLst>
                <a:cxn ang="T8">
                  <a:pos x="T0" y="T1"/>
                </a:cxn>
                <a:cxn ang="T9">
                  <a:pos x="T2" y="T3"/>
                </a:cxn>
                <a:cxn ang="T10">
                  <a:pos x="T4" y="T5"/>
                </a:cxn>
                <a:cxn ang="T11">
                  <a:pos x="T6" y="T7"/>
                </a:cxn>
              </a:cxnLst>
              <a:rect l="T12" t="T13" r="T14" b="T15"/>
              <a:pathLst>
                <a:path w="576" h="283">
                  <a:moveTo>
                    <a:pt x="530" y="283"/>
                  </a:moveTo>
                  <a:lnTo>
                    <a:pt x="0" y="280"/>
                  </a:lnTo>
                  <a:lnTo>
                    <a:pt x="4" y="0"/>
                  </a:lnTo>
                  <a:lnTo>
                    <a:pt x="576" y="283"/>
                  </a:lnTo>
                </a:path>
              </a:pathLst>
            </a:custGeom>
            <a:solidFill>
              <a:srgbClr val="FF6600">
                <a:alpha val="50195"/>
              </a:srgbClr>
            </a:solidFill>
            <a:ln w="19050" cmpd="sng">
              <a:solidFill>
                <a:srgbClr val="FF6600"/>
              </a:solidFill>
              <a:round/>
              <a:headEnd/>
              <a:tailEnd/>
            </a:ln>
          </p:spPr>
          <p:txBody>
            <a:bodyPr/>
            <a:lstStyle/>
            <a:p>
              <a:endParaRPr lang="ru-RU"/>
            </a:p>
          </p:txBody>
        </p:sp>
        <p:graphicFrame>
          <p:nvGraphicFramePr>
            <p:cNvPr id="5123" name="Object 39"/>
            <p:cNvGraphicFramePr>
              <a:graphicFrameLocks noChangeAspect="1"/>
            </p:cNvGraphicFramePr>
            <p:nvPr/>
          </p:nvGraphicFramePr>
          <p:xfrm>
            <a:off x="4552" y="1941"/>
            <a:ext cx="188" cy="174"/>
          </p:xfrm>
          <a:graphic>
            <a:graphicData uri="http://schemas.openxmlformats.org/presentationml/2006/ole">
              <p:oleObj spid="_x0000_s5123" name="Equation" r:id="rId12" imgW="164880" imgH="152280" progId="">
                <p:embed/>
              </p:oleObj>
            </a:graphicData>
          </a:graphic>
        </p:graphicFrame>
        <p:sp>
          <p:nvSpPr>
            <p:cNvPr id="5154" name="Arc 46"/>
            <p:cNvSpPr>
              <a:spLocks/>
            </p:cNvSpPr>
            <p:nvPr/>
          </p:nvSpPr>
          <p:spPr bwMode="auto">
            <a:xfrm>
              <a:off x="4318" y="1979"/>
              <a:ext cx="249" cy="137"/>
            </a:xfrm>
            <a:custGeom>
              <a:avLst/>
              <a:gdLst>
                <a:gd name="T0" fmla="*/ 0 w 39302"/>
                <a:gd name="T1" fmla="*/ 0 h 21600"/>
                <a:gd name="T2" fmla="*/ 0 w 39302"/>
                <a:gd name="T3" fmla="*/ 0 h 21600"/>
                <a:gd name="T4" fmla="*/ 0 w 39302"/>
                <a:gd name="T5" fmla="*/ 0 h 21600"/>
                <a:gd name="T6" fmla="*/ 0 60000 65536"/>
                <a:gd name="T7" fmla="*/ 0 60000 65536"/>
                <a:gd name="T8" fmla="*/ 0 60000 65536"/>
                <a:gd name="T9" fmla="*/ 0 w 39302"/>
                <a:gd name="T10" fmla="*/ 0 h 21600"/>
                <a:gd name="T11" fmla="*/ 39302 w 39302"/>
                <a:gd name="T12" fmla="*/ 21600 h 21600"/>
              </a:gdLst>
              <a:ahLst/>
              <a:cxnLst>
                <a:cxn ang="T6">
                  <a:pos x="T0" y="T1"/>
                </a:cxn>
                <a:cxn ang="T7">
                  <a:pos x="T2" y="T3"/>
                </a:cxn>
                <a:cxn ang="T8">
                  <a:pos x="T4" y="T5"/>
                </a:cxn>
              </a:cxnLst>
              <a:rect l="T9" t="T10" r="T11" b="T12"/>
              <a:pathLst>
                <a:path w="39302" h="21600" fill="none" extrusionOk="0">
                  <a:moveTo>
                    <a:pt x="0" y="9670"/>
                  </a:moveTo>
                  <a:cubicBezTo>
                    <a:pt x="4001" y="3631"/>
                    <a:pt x="10762" y="-1"/>
                    <a:pt x="18007" y="0"/>
                  </a:cubicBezTo>
                  <a:cubicBezTo>
                    <a:pt x="28539" y="0"/>
                    <a:pt x="37536" y="7597"/>
                    <a:pt x="39301" y="17981"/>
                  </a:cubicBezTo>
                </a:path>
                <a:path w="39302" h="21600" stroke="0" extrusionOk="0">
                  <a:moveTo>
                    <a:pt x="0" y="9670"/>
                  </a:moveTo>
                  <a:cubicBezTo>
                    <a:pt x="4001" y="3631"/>
                    <a:pt x="10762" y="-1"/>
                    <a:pt x="18007" y="0"/>
                  </a:cubicBezTo>
                  <a:cubicBezTo>
                    <a:pt x="28539" y="0"/>
                    <a:pt x="37536" y="7597"/>
                    <a:pt x="39301" y="17981"/>
                  </a:cubicBezTo>
                  <a:lnTo>
                    <a:pt x="18007" y="21600"/>
                  </a:lnTo>
                  <a:close/>
                </a:path>
              </a:pathLst>
            </a:custGeom>
            <a:noFill/>
            <a:ln w="28575">
              <a:solidFill>
                <a:srgbClr val="CC0000"/>
              </a:solidFill>
              <a:round/>
              <a:headEnd/>
              <a:tailEnd/>
            </a:ln>
          </p:spPr>
          <p:txBody>
            <a:bodyPr wrap="none" anchor="ctr"/>
            <a:lstStyle/>
            <a:p>
              <a:endParaRPr lang="ru-RU"/>
            </a:p>
          </p:txBody>
        </p:sp>
      </p:grpSp>
      <p:sp>
        <p:nvSpPr>
          <p:cNvPr id="5147" name="Text Box 13"/>
          <p:cNvSpPr txBox="1">
            <a:spLocks noChangeArrowheads="1"/>
          </p:cNvSpPr>
          <p:nvPr/>
        </p:nvSpPr>
        <p:spPr bwMode="auto">
          <a:xfrm>
            <a:off x="2987675" y="981075"/>
            <a:ext cx="3529013" cy="396875"/>
          </a:xfrm>
          <a:prstGeom prst="rect">
            <a:avLst/>
          </a:prstGeom>
          <a:noFill/>
          <a:ln w="9525">
            <a:noFill/>
            <a:miter lim="800000"/>
            <a:headEnd/>
            <a:tailEnd/>
          </a:ln>
        </p:spPr>
        <p:txBody>
          <a:bodyPr>
            <a:spAutoFit/>
          </a:bodyPr>
          <a:lstStyle/>
          <a:p>
            <a:pPr>
              <a:spcBef>
                <a:spcPct val="50000"/>
              </a:spcBef>
            </a:pPr>
            <a:r>
              <a:rPr lang="ru-RU" sz="2000" b="1" dirty="0">
                <a:solidFill>
                  <a:srgbClr val="FF0000"/>
                </a:solidFill>
              </a:rPr>
              <a:t>Решите самостоятельно!</a:t>
            </a:r>
          </a:p>
        </p:txBody>
      </p:sp>
      <p:sp>
        <p:nvSpPr>
          <p:cNvPr id="14388" name="Text Box 52"/>
          <p:cNvSpPr txBox="1">
            <a:spLocks noChangeArrowheads="1"/>
          </p:cNvSpPr>
          <p:nvPr/>
        </p:nvSpPr>
        <p:spPr bwMode="auto">
          <a:xfrm>
            <a:off x="1547813" y="3752850"/>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2.</a:t>
            </a:r>
          </a:p>
        </p:txBody>
      </p:sp>
      <p:sp>
        <p:nvSpPr>
          <p:cNvPr id="14393" name="Text Box 57"/>
          <p:cNvSpPr txBox="1">
            <a:spLocks noChangeArrowheads="1"/>
          </p:cNvSpPr>
          <p:nvPr/>
        </p:nvSpPr>
        <p:spPr bwMode="auto">
          <a:xfrm>
            <a:off x="1547813" y="6345238"/>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0,5.</a:t>
            </a:r>
          </a:p>
        </p:txBody>
      </p:sp>
      <p:sp>
        <p:nvSpPr>
          <p:cNvPr id="14394" name="Text Box 58"/>
          <p:cNvSpPr txBox="1">
            <a:spLocks noChangeArrowheads="1"/>
          </p:cNvSpPr>
          <p:nvPr/>
        </p:nvSpPr>
        <p:spPr bwMode="auto">
          <a:xfrm>
            <a:off x="5219700" y="3752850"/>
            <a:ext cx="1873250"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- 0,5.</a:t>
            </a:r>
          </a:p>
        </p:txBody>
      </p:sp>
      <p:sp>
        <p:nvSpPr>
          <p:cNvPr id="14395" name="Text Box 59"/>
          <p:cNvSpPr txBox="1">
            <a:spLocks noChangeArrowheads="1"/>
          </p:cNvSpPr>
          <p:nvPr/>
        </p:nvSpPr>
        <p:spPr bwMode="auto">
          <a:xfrm>
            <a:off x="5292725" y="6345238"/>
            <a:ext cx="2087563"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0,75.</a:t>
            </a:r>
          </a:p>
        </p:txBody>
      </p:sp>
      <p:pic>
        <p:nvPicPr>
          <p:cNvPr id="5152" name="Рисунок 15" descr="chats-libres-silhouettes_23-2147493982.jpg">
            <a:hlinkClick r:id="rId13" action="ppaction://hlinksldjump"/>
          </p:cNvPr>
          <p:cNvPicPr>
            <a:picLocks noChangeAspect="1"/>
          </p:cNvPicPr>
          <p:nvPr/>
        </p:nvPicPr>
        <p:blipFill>
          <a:blip r:embed="rId14" cstate="print">
            <a:clrChange>
              <a:clrFrom>
                <a:srgbClr val="FFFFFF"/>
              </a:clrFrom>
              <a:clrTo>
                <a:srgbClr val="FFFFFF">
                  <a:alpha val="0"/>
                </a:srgbClr>
              </a:clrTo>
            </a:clrChange>
          </a:blip>
          <a:srcRect l="23431" t="35509" r="52415" b="54831"/>
          <a:stretch>
            <a:fillRect/>
          </a:stretch>
        </p:blipFill>
        <p:spPr bwMode="auto">
          <a:xfrm>
            <a:off x="7451725" y="6281738"/>
            <a:ext cx="1439863" cy="576262"/>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88"/>
                                        </p:tgtEl>
                                        <p:attrNameLst>
                                          <p:attrName>style.visibility</p:attrName>
                                        </p:attrNameLst>
                                      </p:cBhvr>
                                      <p:to>
                                        <p:strVal val="visible"/>
                                      </p:to>
                                    </p:set>
                                    <p:animEffect transition="in" filter="blinds(horizontal)">
                                      <p:cBhvr>
                                        <p:cTn id="7" dur="500"/>
                                        <p:tgtEl>
                                          <p:spTgt spid="143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93"/>
                                        </p:tgtEl>
                                        <p:attrNameLst>
                                          <p:attrName>style.visibility</p:attrName>
                                        </p:attrNameLst>
                                      </p:cBhvr>
                                      <p:to>
                                        <p:strVal val="visible"/>
                                      </p:to>
                                    </p:set>
                                    <p:animEffect transition="in" filter="blinds(horizontal)">
                                      <p:cBhvr>
                                        <p:cTn id="12" dur="500"/>
                                        <p:tgtEl>
                                          <p:spTgt spid="143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94"/>
                                        </p:tgtEl>
                                        <p:attrNameLst>
                                          <p:attrName>style.visibility</p:attrName>
                                        </p:attrNameLst>
                                      </p:cBhvr>
                                      <p:to>
                                        <p:strVal val="visible"/>
                                      </p:to>
                                    </p:set>
                                    <p:animEffect transition="in" filter="blinds(horizontal)">
                                      <p:cBhvr>
                                        <p:cTn id="17" dur="500"/>
                                        <p:tgtEl>
                                          <p:spTgt spid="143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95"/>
                                        </p:tgtEl>
                                        <p:attrNameLst>
                                          <p:attrName>style.visibility</p:attrName>
                                        </p:attrNameLst>
                                      </p:cBhvr>
                                      <p:to>
                                        <p:strVal val="visible"/>
                                      </p:to>
                                    </p:set>
                                    <p:animEffect transition="in" filter="blinds(horizontal)">
                                      <p:cBhvr>
                                        <p:cTn id="22" dur="500"/>
                                        <p:tgtEl>
                                          <p:spTgt spid="143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350"/>
                    </p:tgtEl>
                  </p:cond>
                </p:stCondLst>
                <p:endSync evt="end" delay="0">
                  <p:rtn val="all"/>
                </p:endSync>
                <p:childTnLst>
                  <p:par>
                    <p:cTn id="24" fill="hold">
                      <p:stCondLst>
                        <p:cond delay="0"/>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3000"/>
                                        <p:tgtEl>
                                          <p:spTgt spid="6"/>
                                        </p:tgtEl>
                                      </p:cBhvr>
                                    </p:animEffect>
                                  </p:childTnLst>
                                </p:cTn>
                              </p:par>
                            </p:childTnLst>
                          </p:cTn>
                        </p:par>
                      </p:childTnLst>
                    </p:cTn>
                  </p:par>
                </p:childTnLst>
              </p:cTn>
              <p:nextCondLst>
                <p:cond evt="onClick" delay="0">
                  <p:tgtEl>
                    <p:spTgt spid="14350"/>
                  </p:tgtEl>
                </p:cond>
              </p:nextCondLst>
            </p:seq>
            <p:seq concurrent="1" nextAc="seek">
              <p:cTn id="29" restart="whenNotActive" fill="hold" evtFilter="cancelBubble" nodeType="interactiveSeq">
                <p:stCondLst>
                  <p:cond evt="onClick" delay="0">
                    <p:tgtEl>
                      <p:spTgt spid="14353"/>
                    </p:tgtEl>
                  </p:cond>
                </p:stCondLst>
                <p:endSync evt="end" delay="0">
                  <p:rtn val="all"/>
                </p:endSync>
                <p:childTnLst>
                  <p:par>
                    <p:cTn id="30" fill="hold">
                      <p:stCondLst>
                        <p:cond delay="0"/>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3000"/>
                                        <p:tgtEl>
                                          <p:spTgt spid="9"/>
                                        </p:tgtEl>
                                      </p:cBhvr>
                                    </p:animEffect>
                                  </p:childTnLst>
                                </p:cTn>
                              </p:par>
                            </p:childTnLst>
                          </p:cTn>
                        </p:par>
                      </p:childTnLst>
                    </p:cTn>
                  </p:par>
                </p:childTnLst>
              </p:cTn>
              <p:nextCondLst>
                <p:cond evt="onClick" delay="0">
                  <p:tgtEl>
                    <p:spTgt spid="14353"/>
                  </p:tgtEl>
                </p:cond>
              </p:nextCondLst>
            </p:seq>
            <p:seq concurrent="1" nextAc="seek">
              <p:cTn id="35" restart="whenNotActive" fill="hold" evtFilter="cancelBubble" nodeType="interactiveSeq">
                <p:stCondLst>
                  <p:cond evt="onClick" delay="0">
                    <p:tgtEl>
                      <p:spTgt spid="14352"/>
                    </p:tgtEl>
                  </p:cond>
                </p:stCondLst>
                <p:endSync evt="end" delay="0">
                  <p:rtn val="all"/>
                </p:endSync>
                <p:childTnLst>
                  <p:par>
                    <p:cTn id="36" fill="hold">
                      <p:stCondLst>
                        <p:cond delay="0"/>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3000"/>
                                        <p:tgtEl>
                                          <p:spTgt spid="10"/>
                                        </p:tgtEl>
                                      </p:cBhvr>
                                    </p:animEffect>
                                  </p:childTnLst>
                                </p:cTn>
                              </p:par>
                            </p:childTnLst>
                          </p:cTn>
                        </p:par>
                      </p:childTnLst>
                    </p:cTn>
                  </p:par>
                </p:childTnLst>
              </p:cTn>
              <p:nextCondLst>
                <p:cond evt="onClick" delay="0">
                  <p:tgtEl>
                    <p:spTgt spid="14352"/>
                  </p:tgtEl>
                </p:cond>
              </p:nextCondLst>
            </p:seq>
            <p:seq concurrent="1" nextAc="seek">
              <p:cTn id="41" restart="whenNotActive" fill="hold" evtFilter="cancelBubble" nodeType="interactiveSeq">
                <p:stCondLst>
                  <p:cond evt="onClick" delay="0">
                    <p:tgtEl>
                      <p:spTgt spid="14351"/>
                    </p:tgtEl>
                  </p:cond>
                </p:stCondLst>
                <p:endSync evt="end" delay="0">
                  <p:rtn val="all"/>
                </p:endSync>
                <p:childTnLst>
                  <p:par>
                    <p:cTn id="42" fill="hold">
                      <p:stCondLst>
                        <p:cond delay="0"/>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3000"/>
                                        <p:tgtEl>
                                          <p:spTgt spid="11"/>
                                        </p:tgtEl>
                                      </p:cBhvr>
                                    </p:animEffect>
                                  </p:childTnLst>
                                </p:cTn>
                              </p:par>
                            </p:childTnLst>
                          </p:cTn>
                        </p:par>
                      </p:childTnLst>
                    </p:cTn>
                  </p:par>
                </p:childTnLst>
              </p:cTn>
              <p:nextCondLst>
                <p:cond evt="onClick" delay="0">
                  <p:tgtEl>
                    <p:spTgt spid="14351"/>
                  </p:tgtEl>
                </p:cond>
              </p:nextCondLst>
            </p:seq>
          </p:childTnLst>
        </p:cTn>
      </p:par>
    </p:tnLst>
    <p:bldLst>
      <p:bldP spid="14388" grpId="0"/>
      <p:bldP spid="14393" grpId="0"/>
      <p:bldP spid="14394" grpId="0"/>
      <p:bldP spid="143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
          <p:cNvPicPr>
            <a:picLocks noChangeAspect="1" noChangeArrowheads="1"/>
          </p:cNvPicPr>
          <p:nvPr/>
        </p:nvPicPr>
        <p:blipFill>
          <a:blip r:embed="rId3" cstate="print"/>
          <a:srcRect/>
          <a:stretch>
            <a:fillRect/>
          </a:stretch>
        </p:blipFill>
        <p:spPr bwMode="auto">
          <a:xfrm>
            <a:off x="1114425" y="1412875"/>
            <a:ext cx="3889375" cy="2778125"/>
          </a:xfrm>
          <a:prstGeom prst="rect">
            <a:avLst/>
          </a:prstGeom>
          <a:noFill/>
          <a:ln w="9525">
            <a:noFill/>
            <a:miter lim="800000"/>
            <a:headEnd/>
            <a:tailEnd/>
          </a:ln>
        </p:spPr>
      </p:pic>
      <p:sp>
        <p:nvSpPr>
          <p:cNvPr id="3108" name="Rectangle 36"/>
          <p:cNvSpPr>
            <a:spLocks noChangeArrowheads="1"/>
          </p:cNvSpPr>
          <p:nvPr/>
        </p:nvSpPr>
        <p:spPr bwMode="auto">
          <a:xfrm>
            <a:off x="1403350" y="1773238"/>
            <a:ext cx="792163" cy="2232025"/>
          </a:xfrm>
          <a:prstGeom prst="rect">
            <a:avLst/>
          </a:prstGeom>
          <a:solidFill>
            <a:srgbClr val="FF6600">
              <a:alpha val="39999"/>
            </a:srgbClr>
          </a:solidFill>
          <a:ln w="9525">
            <a:noFill/>
            <a:miter lim="800000"/>
            <a:headEnd/>
            <a:tailEnd/>
          </a:ln>
        </p:spPr>
        <p:txBody>
          <a:bodyPr wrap="none" anchor="ctr"/>
          <a:lstStyle/>
          <a:p>
            <a:endParaRPr lang="ru-RU"/>
          </a:p>
        </p:txBody>
      </p:sp>
      <p:sp>
        <p:nvSpPr>
          <p:cNvPr id="3109" name="Rectangle 37"/>
          <p:cNvSpPr>
            <a:spLocks noChangeArrowheads="1"/>
          </p:cNvSpPr>
          <p:nvPr/>
        </p:nvSpPr>
        <p:spPr bwMode="auto">
          <a:xfrm>
            <a:off x="2700338" y="1773238"/>
            <a:ext cx="792162" cy="2232025"/>
          </a:xfrm>
          <a:prstGeom prst="rect">
            <a:avLst/>
          </a:prstGeom>
          <a:solidFill>
            <a:srgbClr val="FF6600">
              <a:alpha val="39999"/>
            </a:srgbClr>
          </a:solidFill>
          <a:ln w="9525">
            <a:noFill/>
            <a:miter lim="800000"/>
            <a:headEnd/>
            <a:tailEnd/>
          </a:ln>
        </p:spPr>
        <p:txBody>
          <a:bodyPr wrap="none" anchor="ctr"/>
          <a:lstStyle/>
          <a:p>
            <a:endParaRPr lang="ru-RU"/>
          </a:p>
        </p:txBody>
      </p:sp>
      <p:sp>
        <p:nvSpPr>
          <p:cNvPr id="3110" name="Rectangle 38"/>
          <p:cNvSpPr>
            <a:spLocks noChangeArrowheads="1"/>
          </p:cNvSpPr>
          <p:nvPr/>
        </p:nvSpPr>
        <p:spPr bwMode="auto">
          <a:xfrm>
            <a:off x="3779838" y="1773238"/>
            <a:ext cx="287337" cy="2232025"/>
          </a:xfrm>
          <a:prstGeom prst="rect">
            <a:avLst/>
          </a:prstGeom>
          <a:solidFill>
            <a:srgbClr val="FF6600">
              <a:alpha val="39999"/>
            </a:srgbClr>
          </a:solidFill>
          <a:ln w="9525">
            <a:noFill/>
            <a:miter lim="800000"/>
            <a:headEnd/>
            <a:tailEnd/>
          </a:ln>
        </p:spPr>
        <p:txBody>
          <a:bodyPr wrap="none" anchor="ctr"/>
          <a:lstStyle/>
          <a:p>
            <a:endParaRPr lang="ru-RU"/>
          </a:p>
        </p:txBody>
      </p:sp>
      <p:sp>
        <p:nvSpPr>
          <p:cNvPr id="6152" name="Text Box 7"/>
          <p:cNvSpPr txBox="1">
            <a:spLocks noChangeArrowheads="1"/>
          </p:cNvSpPr>
          <p:nvPr/>
        </p:nvSpPr>
        <p:spPr bwMode="auto">
          <a:xfrm>
            <a:off x="971550" y="188913"/>
            <a:ext cx="7848600" cy="1006475"/>
          </a:xfrm>
          <a:prstGeom prst="rect">
            <a:avLst/>
          </a:prstGeom>
          <a:noFill/>
          <a:ln w="9525">
            <a:noFill/>
            <a:miter lim="800000"/>
            <a:headEnd/>
            <a:tailEnd/>
          </a:ln>
        </p:spPr>
        <p:txBody>
          <a:bodyPr>
            <a:spAutoFit/>
          </a:bodyPr>
          <a:lstStyle/>
          <a:p>
            <a:r>
              <a:rPr lang="ru-RU" b="1" u="sng">
                <a:solidFill>
                  <a:srgbClr val="005250"/>
                </a:solidFill>
                <a:latin typeface="Arial" charset="0"/>
              </a:rPr>
              <a:t>Задача 3.1.</a:t>
            </a:r>
            <a:r>
              <a:rPr lang="ru-RU" b="1">
                <a:latin typeface="Arial" charset="0"/>
              </a:rPr>
              <a:t>  На рисунке изображен график функции </a:t>
            </a:r>
            <a:r>
              <a:rPr lang="en-US" sz="2400" b="1" i="1"/>
              <a:t>y</a:t>
            </a:r>
            <a:r>
              <a:rPr lang="ru-RU" sz="2400" b="1" i="1"/>
              <a:t> = </a:t>
            </a:r>
            <a:r>
              <a:rPr lang="en-US" sz="2400" b="1" i="1"/>
              <a:t>f (x)</a:t>
            </a:r>
            <a:r>
              <a:rPr lang="ru-RU" sz="2400" b="1">
                <a:latin typeface="Arial" charset="0"/>
              </a:rPr>
              <a:t>,</a:t>
            </a:r>
            <a:r>
              <a:rPr lang="ru-RU" b="1">
                <a:latin typeface="Arial" charset="0"/>
              </a:rPr>
              <a:t>  </a:t>
            </a:r>
          </a:p>
          <a:p>
            <a:r>
              <a:rPr lang="ru-RU" b="1">
                <a:latin typeface="Arial" charset="0"/>
              </a:rPr>
              <a:t>определенной на интервале (-8; 3). Определите количество целых  точек, в которых производная функции отрицательна.</a:t>
            </a:r>
            <a:r>
              <a:rPr lang="ru-RU">
                <a:latin typeface="Arial" charset="0"/>
              </a:rPr>
              <a:t> </a:t>
            </a:r>
          </a:p>
        </p:txBody>
      </p:sp>
      <p:sp>
        <p:nvSpPr>
          <p:cNvPr id="3080" name="Text Box 8"/>
          <p:cNvSpPr txBox="1">
            <a:spLocks noChangeArrowheads="1"/>
          </p:cNvSpPr>
          <p:nvPr/>
        </p:nvSpPr>
        <p:spPr bwMode="auto">
          <a:xfrm>
            <a:off x="755650" y="4652963"/>
            <a:ext cx="8064500" cy="2014537"/>
          </a:xfrm>
          <a:prstGeom prst="rect">
            <a:avLst/>
          </a:prstGeom>
          <a:noFill/>
          <a:ln w="9525">
            <a:noFill/>
            <a:miter lim="800000"/>
            <a:headEnd/>
            <a:tailEnd/>
          </a:ln>
        </p:spPr>
        <p:txBody>
          <a:bodyPr>
            <a:spAutoFit/>
          </a:bodyPr>
          <a:lstStyle/>
          <a:p>
            <a:pPr algn="just"/>
            <a:r>
              <a:rPr lang="ru-RU">
                <a:latin typeface="Arial" charset="0"/>
              </a:rPr>
              <a:t>Решим эту задачу, воспользовавшись  следующим утверждением. Производная непрерывно дифференцируемой функции на промежутке убывания (возрастания) не положительна (не отрицательна). Значит необходимо  выделить промежутки убывания функции и сосчитать количество целых чисел, принадлежащих этим промежуткам. Причем производная равна нулю на концах этих промежутков,  значит, нужно брать только внутренние точки промежутков. </a:t>
            </a:r>
          </a:p>
        </p:txBody>
      </p:sp>
      <p:sp>
        <p:nvSpPr>
          <p:cNvPr id="6154" name="Rectangle 9"/>
          <p:cNvSpPr>
            <a:spLocks noChangeArrowheads="1"/>
          </p:cNvSpPr>
          <p:nvPr/>
        </p:nvSpPr>
        <p:spPr bwMode="auto">
          <a:xfrm>
            <a:off x="5076825" y="1628775"/>
            <a:ext cx="1314450" cy="366713"/>
          </a:xfrm>
          <a:prstGeom prst="rect">
            <a:avLst/>
          </a:prstGeom>
          <a:noFill/>
          <a:ln w="9525">
            <a:noFill/>
            <a:miter lim="800000"/>
            <a:headEnd/>
            <a:tailEnd/>
          </a:ln>
        </p:spPr>
        <p:txBody>
          <a:bodyPr wrap="none">
            <a:spAutoFit/>
          </a:bodyPr>
          <a:lstStyle/>
          <a:p>
            <a:r>
              <a:rPr lang="ru-RU" b="1">
                <a:latin typeface="Arial" charset="0"/>
              </a:rPr>
              <a:t>Решение. </a:t>
            </a:r>
          </a:p>
        </p:txBody>
      </p:sp>
      <p:grpSp>
        <p:nvGrpSpPr>
          <p:cNvPr id="2" name="Group 44"/>
          <p:cNvGrpSpPr>
            <a:grpSpLocks/>
          </p:cNvGrpSpPr>
          <p:nvPr/>
        </p:nvGrpSpPr>
        <p:grpSpPr bwMode="auto">
          <a:xfrm>
            <a:off x="5076825" y="2125663"/>
            <a:ext cx="3455988" cy="392112"/>
            <a:chOff x="3198" y="1339"/>
            <a:chExt cx="2177" cy="247"/>
          </a:xfrm>
        </p:grpSpPr>
        <p:graphicFrame>
          <p:nvGraphicFramePr>
            <p:cNvPr id="6146" name="Object 11"/>
            <p:cNvGraphicFramePr>
              <a:graphicFrameLocks noChangeAspect="1"/>
            </p:cNvGraphicFramePr>
            <p:nvPr/>
          </p:nvGraphicFramePr>
          <p:xfrm>
            <a:off x="3198" y="1344"/>
            <a:ext cx="681" cy="232"/>
          </p:xfrm>
          <a:graphic>
            <a:graphicData uri="http://schemas.openxmlformats.org/presentationml/2006/ole">
              <p:oleObj spid="_x0000_s6146" name="Формула" r:id="rId4" imgW="596880" imgH="203040" progId="Equation.3">
                <p:embed/>
              </p:oleObj>
            </a:graphicData>
          </a:graphic>
        </p:graphicFrame>
        <p:sp>
          <p:nvSpPr>
            <p:cNvPr id="6179" name="Text Box 12"/>
            <p:cNvSpPr txBox="1">
              <a:spLocks noChangeArrowheads="1"/>
            </p:cNvSpPr>
            <p:nvPr/>
          </p:nvSpPr>
          <p:spPr bwMode="auto">
            <a:xfrm>
              <a:off x="3787" y="1339"/>
              <a:ext cx="589" cy="231"/>
            </a:xfrm>
            <a:prstGeom prst="rect">
              <a:avLst/>
            </a:prstGeom>
            <a:noFill/>
            <a:ln w="9525">
              <a:noFill/>
              <a:miter lim="800000"/>
              <a:headEnd/>
              <a:tailEnd/>
            </a:ln>
          </p:spPr>
          <p:txBody>
            <a:bodyPr>
              <a:spAutoFit/>
            </a:bodyPr>
            <a:lstStyle/>
            <a:p>
              <a:pPr>
                <a:spcBef>
                  <a:spcPct val="50000"/>
                </a:spcBef>
              </a:pPr>
              <a:r>
                <a:rPr lang="ru-RU">
                  <a:latin typeface="Arial" charset="0"/>
                </a:rPr>
                <a:t>, если</a:t>
              </a:r>
            </a:p>
          </p:txBody>
        </p:sp>
        <p:graphicFrame>
          <p:nvGraphicFramePr>
            <p:cNvPr id="6147" name="Object 13"/>
            <p:cNvGraphicFramePr>
              <a:graphicFrameLocks noChangeAspect="1"/>
            </p:cNvGraphicFramePr>
            <p:nvPr/>
          </p:nvGraphicFramePr>
          <p:xfrm>
            <a:off x="4286" y="1344"/>
            <a:ext cx="408" cy="242"/>
          </p:xfrm>
          <a:graphic>
            <a:graphicData uri="http://schemas.openxmlformats.org/presentationml/2006/ole">
              <p:oleObj spid="_x0000_s6147" name="Формула" r:id="rId5" imgW="342720" imgH="203040" progId="Equation.3">
                <p:embed/>
              </p:oleObj>
            </a:graphicData>
          </a:graphic>
        </p:graphicFrame>
        <p:sp>
          <p:nvSpPr>
            <p:cNvPr id="6180" name="Text Box 14"/>
            <p:cNvSpPr txBox="1">
              <a:spLocks noChangeArrowheads="1"/>
            </p:cNvSpPr>
            <p:nvPr/>
          </p:nvSpPr>
          <p:spPr bwMode="auto">
            <a:xfrm>
              <a:off x="4649" y="1344"/>
              <a:ext cx="726" cy="231"/>
            </a:xfrm>
            <a:prstGeom prst="rect">
              <a:avLst/>
            </a:prstGeom>
            <a:noFill/>
            <a:ln w="9525">
              <a:noFill/>
              <a:miter lim="800000"/>
              <a:headEnd/>
              <a:tailEnd/>
            </a:ln>
          </p:spPr>
          <p:txBody>
            <a:bodyPr>
              <a:spAutoFit/>
            </a:bodyPr>
            <a:lstStyle/>
            <a:p>
              <a:pPr>
                <a:spcBef>
                  <a:spcPct val="50000"/>
                </a:spcBef>
              </a:pPr>
              <a:r>
                <a:rPr lang="ru-RU">
                  <a:latin typeface="Arial" charset="0"/>
                </a:rPr>
                <a:t>убывает.</a:t>
              </a:r>
            </a:p>
          </p:txBody>
        </p:sp>
      </p:grpSp>
      <p:grpSp>
        <p:nvGrpSpPr>
          <p:cNvPr id="3" name="Group 35"/>
          <p:cNvGrpSpPr>
            <a:grpSpLocks/>
          </p:cNvGrpSpPr>
          <p:nvPr/>
        </p:nvGrpSpPr>
        <p:grpSpPr bwMode="auto">
          <a:xfrm>
            <a:off x="3708400" y="3068638"/>
            <a:ext cx="358775" cy="935037"/>
            <a:chOff x="2336" y="1933"/>
            <a:chExt cx="226" cy="589"/>
          </a:xfrm>
        </p:grpSpPr>
        <p:sp>
          <p:nvSpPr>
            <p:cNvPr id="6176" name="Freeform 17"/>
            <p:cNvSpPr>
              <a:spLocks/>
            </p:cNvSpPr>
            <p:nvPr/>
          </p:nvSpPr>
          <p:spPr bwMode="auto">
            <a:xfrm>
              <a:off x="2384" y="2020"/>
              <a:ext cx="152" cy="463"/>
            </a:xfrm>
            <a:custGeom>
              <a:avLst/>
              <a:gdLst>
                <a:gd name="T0" fmla="*/ 0 w 152"/>
                <a:gd name="T1" fmla="*/ 0 h 463"/>
                <a:gd name="T2" fmla="*/ 40 w 152"/>
                <a:gd name="T3" fmla="*/ 80 h 463"/>
                <a:gd name="T4" fmla="*/ 120 w 152"/>
                <a:gd name="T5" fmla="*/ 400 h 463"/>
                <a:gd name="T6" fmla="*/ 152 w 152"/>
                <a:gd name="T7" fmla="*/ 456 h 463"/>
                <a:gd name="T8" fmla="*/ 0 60000 65536"/>
                <a:gd name="T9" fmla="*/ 0 60000 65536"/>
                <a:gd name="T10" fmla="*/ 0 60000 65536"/>
                <a:gd name="T11" fmla="*/ 0 60000 65536"/>
                <a:gd name="T12" fmla="*/ 0 w 152"/>
                <a:gd name="T13" fmla="*/ 0 h 463"/>
                <a:gd name="T14" fmla="*/ 152 w 152"/>
                <a:gd name="T15" fmla="*/ 463 h 463"/>
              </a:gdLst>
              <a:ahLst/>
              <a:cxnLst>
                <a:cxn ang="T8">
                  <a:pos x="T0" y="T1"/>
                </a:cxn>
                <a:cxn ang="T9">
                  <a:pos x="T2" y="T3"/>
                </a:cxn>
                <a:cxn ang="T10">
                  <a:pos x="T4" y="T5"/>
                </a:cxn>
                <a:cxn ang="T11">
                  <a:pos x="T6" y="T7"/>
                </a:cxn>
              </a:cxnLst>
              <a:rect l="T12" t="T13" r="T14" b="T15"/>
              <a:pathLst>
                <a:path w="152" h="463">
                  <a:moveTo>
                    <a:pt x="0" y="0"/>
                  </a:moveTo>
                  <a:cubicBezTo>
                    <a:pt x="7" y="13"/>
                    <a:pt x="20" y="13"/>
                    <a:pt x="40" y="80"/>
                  </a:cubicBezTo>
                  <a:cubicBezTo>
                    <a:pt x="60" y="147"/>
                    <a:pt x="101" y="337"/>
                    <a:pt x="120" y="400"/>
                  </a:cubicBezTo>
                  <a:cubicBezTo>
                    <a:pt x="139" y="463"/>
                    <a:pt x="145" y="444"/>
                    <a:pt x="152" y="456"/>
                  </a:cubicBezTo>
                </a:path>
              </a:pathLst>
            </a:custGeom>
            <a:noFill/>
            <a:ln w="57150" cmpd="sng">
              <a:solidFill>
                <a:srgbClr val="CC0000"/>
              </a:solidFill>
              <a:round/>
              <a:headEnd/>
              <a:tailEnd/>
            </a:ln>
          </p:spPr>
          <p:txBody>
            <a:bodyPr/>
            <a:lstStyle/>
            <a:p>
              <a:endParaRPr lang="ru-RU"/>
            </a:p>
          </p:txBody>
        </p:sp>
        <p:sp>
          <p:nvSpPr>
            <p:cNvPr id="6177" name="Oval 21"/>
            <p:cNvSpPr>
              <a:spLocks noChangeArrowheads="1"/>
            </p:cNvSpPr>
            <p:nvPr/>
          </p:nvSpPr>
          <p:spPr bwMode="auto">
            <a:xfrm>
              <a:off x="2336" y="1933"/>
              <a:ext cx="90" cy="90"/>
            </a:xfrm>
            <a:prstGeom prst="ellipse">
              <a:avLst/>
            </a:prstGeom>
            <a:solidFill>
              <a:schemeClr val="bg1"/>
            </a:solidFill>
            <a:ln w="38100">
              <a:solidFill>
                <a:srgbClr val="CC0000"/>
              </a:solidFill>
              <a:round/>
              <a:headEnd/>
              <a:tailEnd/>
            </a:ln>
          </p:spPr>
          <p:txBody>
            <a:bodyPr wrap="none" anchor="ctr"/>
            <a:lstStyle/>
            <a:p>
              <a:endParaRPr lang="ru-RU"/>
            </a:p>
          </p:txBody>
        </p:sp>
        <p:sp>
          <p:nvSpPr>
            <p:cNvPr id="6178" name="Oval 22"/>
            <p:cNvSpPr>
              <a:spLocks noChangeArrowheads="1"/>
            </p:cNvSpPr>
            <p:nvPr/>
          </p:nvSpPr>
          <p:spPr bwMode="auto">
            <a:xfrm>
              <a:off x="2472" y="2432"/>
              <a:ext cx="90" cy="90"/>
            </a:xfrm>
            <a:prstGeom prst="ellipse">
              <a:avLst/>
            </a:prstGeom>
            <a:solidFill>
              <a:schemeClr val="bg1"/>
            </a:solidFill>
            <a:ln w="38100">
              <a:solidFill>
                <a:srgbClr val="CC0000"/>
              </a:solidFill>
              <a:round/>
              <a:headEnd/>
              <a:tailEnd/>
            </a:ln>
          </p:spPr>
          <p:txBody>
            <a:bodyPr wrap="none" anchor="ctr"/>
            <a:lstStyle/>
            <a:p>
              <a:endParaRPr lang="ru-RU"/>
            </a:p>
          </p:txBody>
        </p:sp>
      </p:grpSp>
      <p:grpSp>
        <p:nvGrpSpPr>
          <p:cNvPr id="4" name="Group 34"/>
          <p:cNvGrpSpPr>
            <a:grpSpLocks/>
          </p:cNvGrpSpPr>
          <p:nvPr/>
        </p:nvGrpSpPr>
        <p:grpSpPr bwMode="auto">
          <a:xfrm>
            <a:off x="2700338" y="1773238"/>
            <a:ext cx="862012" cy="2085975"/>
            <a:chOff x="1701" y="1117"/>
            <a:chExt cx="543" cy="1314"/>
          </a:xfrm>
        </p:grpSpPr>
        <p:sp>
          <p:nvSpPr>
            <p:cNvPr id="6173" name="Freeform 16"/>
            <p:cNvSpPr>
              <a:spLocks/>
            </p:cNvSpPr>
            <p:nvPr/>
          </p:nvSpPr>
          <p:spPr bwMode="auto">
            <a:xfrm>
              <a:off x="1720" y="1152"/>
              <a:ext cx="480" cy="1268"/>
            </a:xfrm>
            <a:custGeom>
              <a:avLst/>
              <a:gdLst>
                <a:gd name="T0" fmla="*/ 0 w 480"/>
                <a:gd name="T1" fmla="*/ 0 h 1268"/>
                <a:gd name="T2" fmla="*/ 109 w 480"/>
                <a:gd name="T3" fmla="*/ 109 h 1268"/>
                <a:gd name="T4" fmla="*/ 272 w 480"/>
                <a:gd name="T5" fmla="*/ 488 h 1268"/>
                <a:gd name="T6" fmla="*/ 436 w 480"/>
                <a:gd name="T7" fmla="*/ 1144 h 1268"/>
                <a:gd name="T8" fmla="*/ 480 w 480"/>
                <a:gd name="T9" fmla="*/ 1235 h 1268"/>
                <a:gd name="T10" fmla="*/ 0 60000 65536"/>
                <a:gd name="T11" fmla="*/ 0 60000 65536"/>
                <a:gd name="T12" fmla="*/ 0 60000 65536"/>
                <a:gd name="T13" fmla="*/ 0 60000 65536"/>
                <a:gd name="T14" fmla="*/ 0 60000 65536"/>
                <a:gd name="T15" fmla="*/ 0 w 480"/>
                <a:gd name="T16" fmla="*/ 0 h 1268"/>
                <a:gd name="T17" fmla="*/ 480 w 480"/>
                <a:gd name="T18" fmla="*/ 1268 h 1268"/>
              </a:gdLst>
              <a:ahLst/>
              <a:cxnLst>
                <a:cxn ang="T10">
                  <a:pos x="T0" y="T1"/>
                </a:cxn>
                <a:cxn ang="T11">
                  <a:pos x="T2" y="T3"/>
                </a:cxn>
                <a:cxn ang="T12">
                  <a:pos x="T4" y="T5"/>
                </a:cxn>
                <a:cxn ang="T13">
                  <a:pos x="T6" y="T7"/>
                </a:cxn>
                <a:cxn ang="T14">
                  <a:pos x="T8" y="T9"/>
                </a:cxn>
              </a:cxnLst>
              <a:rect l="T15" t="T16" r="T17" b="T18"/>
              <a:pathLst>
                <a:path w="480" h="1268">
                  <a:moveTo>
                    <a:pt x="0" y="0"/>
                  </a:moveTo>
                  <a:cubicBezTo>
                    <a:pt x="19" y="18"/>
                    <a:pt x="64" y="28"/>
                    <a:pt x="109" y="109"/>
                  </a:cubicBezTo>
                  <a:cubicBezTo>
                    <a:pt x="154" y="190"/>
                    <a:pt x="218" y="316"/>
                    <a:pt x="272" y="488"/>
                  </a:cubicBezTo>
                  <a:cubicBezTo>
                    <a:pt x="326" y="660"/>
                    <a:pt x="401" y="1020"/>
                    <a:pt x="436" y="1144"/>
                  </a:cubicBezTo>
                  <a:cubicBezTo>
                    <a:pt x="471" y="1268"/>
                    <a:pt x="471" y="1216"/>
                    <a:pt x="480" y="1235"/>
                  </a:cubicBezTo>
                </a:path>
              </a:pathLst>
            </a:custGeom>
            <a:noFill/>
            <a:ln w="57150" cmpd="sng">
              <a:solidFill>
                <a:srgbClr val="CC0000"/>
              </a:solidFill>
              <a:round/>
              <a:headEnd/>
              <a:tailEnd/>
            </a:ln>
          </p:spPr>
          <p:txBody>
            <a:bodyPr/>
            <a:lstStyle/>
            <a:p>
              <a:endParaRPr lang="ru-RU"/>
            </a:p>
          </p:txBody>
        </p:sp>
        <p:sp>
          <p:nvSpPr>
            <p:cNvPr id="6174" name="Oval 20"/>
            <p:cNvSpPr>
              <a:spLocks noChangeArrowheads="1"/>
            </p:cNvSpPr>
            <p:nvPr/>
          </p:nvSpPr>
          <p:spPr bwMode="auto">
            <a:xfrm>
              <a:off x="2154" y="2341"/>
              <a:ext cx="90" cy="90"/>
            </a:xfrm>
            <a:prstGeom prst="ellipse">
              <a:avLst/>
            </a:prstGeom>
            <a:solidFill>
              <a:schemeClr val="bg1"/>
            </a:solidFill>
            <a:ln w="38100">
              <a:solidFill>
                <a:srgbClr val="CC0000"/>
              </a:solidFill>
              <a:round/>
              <a:headEnd/>
              <a:tailEnd/>
            </a:ln>
          </p:spPr>
          <p:txBody>
            <a:bodyPr wrap="none" anchor="ctr"/>
            <a:lstStyle/>
            <a:p>
              <a:endParaRPr lang="ru-RU"/>
            </a:p>
          </p:txBody>
        </p:sp>
        <p:sp>
          <p:nvSpPr>
            <p:cNvPr id="6175" name="Oval 24"/>
            <p:cNvSpPr>
              <a:spLocks noChangeArrowheads="1"/>
            </p:cNvSpPr>
            <p:nvPr/>
          </p:nvSpPr>
          <p:spPr bwMode="auto">
            <a:xfrm>
              <a:off x="1701" y="1117"/>
              <a:ext cx="90" cy="90"/>
            </a:xfrm>
            <a:prstGeom prst="ellipse">
              <a:avLst/>
            </a:prstGeom>
            <a:solidFill>
              <a:schemeClr val="bg1"/>
            </a:solidFill>
            <a:ln w="38100">
              <a:solidFill>
                <a:srgbClr val="CC0000"/>
              </a:solidFill>
              <a:round/>
              <a:headEnd/>
              <a:tailEnd/>
            </a:ln>
          </p:spPr>
          <p:txBody>
            <a:bodyPr wrap="none" anchor="ctr"/>
            <a:lstStyle/>
            <a:p>
              <a:endParaRPr lang="ru-RU"/>
            </a:p>
          </p:txBody>
        </p:sp>
      </p:grpSp>
      <p:grpSp>
        <p:nvGrpSpPr>
          <p:cNvPr id="5" name="Group 33"/>
          <p:cNvGrpSpPr>
            <a:grpSpLocks/>
          </p:cNvGrpSpPr>
          <p:nvPr/>
        </p:nvGrpSpPr>
        <p:grpSpPr bwMode="auto">
          <a:xfrm>
            <a:off x="1331913" y="1916113"/>
            <a:ext cx="935037" cy="2087562"/>
            <a:chOff x="839" y="1207"/>
            <a:chExt cx="589" cy="1315"/>
          </a:xfrm>
        </p:grpSpPr>
        <p:sp>
          <p:nvSpPr>
            <p:cNvPr id="6170" name="Freeform 15"/>
            <p:cNvSpPr>
              <a:spLocks/>
            </p:cNvSpPr>
            <p:nvPr/>
          </p:nvSpPr>
          <p:spPr bwMode="auto">
            <a:xfrm>
              <a:off x="884" y="1253"/>
              <a:ext cx="499" cy="1225"/>
            </a:xfrm>
            <a:custGeom>
              <a:avLst/>
              <a:gdLst>
                <a:gd name="T0" fmla="*/ 0 w 499"/>
                <a:gd name="T1" fmla="*/ 0 h 1225"/>
                <a:gd name="T2" fmla="*/ 198 w 499"/>
                <a:gd name="T3" fmla="*/ 638 h 1225"/>
                <a:gd name="T4" fmla="*/ 307 w 499"/>
                <a:gd name="T5" fmla="*/ 973 h 1225"/>
                <a:gd name="T6" fmla="*/ 424 w 499"/>
                <a:gd name="T7" fmla="*/ 1176 h 1225"/>
                <a:gd name="T8" fmla="*/ 499 w 499"/>
                <a:gd name="T9" fmla="*/ 1225 h 1225"/>
                <a:gd name="T10" fmla="*/ 0 60000 65536"/>
                <a:gd name="T11" fmla="*/ 0 60000 65536"/>
                <a:gd name="T12" fmla="*/ 0 60000 65536"/>
                <a:gd name="T13" fmla="*/ 0 60000 65536"/>
                <a:gd name="T14" fmla="*/ 0 60000 65536"/>
                <a:gd name="T15" fmla="*/ 0 w 499"/>
                <a:gd name="T16" fmla="*/ 0 h 1225"/>
                <a:gd name="T17" fmla="*/ 499 w 499"/>
                <a:gd name="T18" fmla="*/ 1225 h 1225"/>
              </a:gdLst>
              <a:ahLst/>
              <a:cxnLst>
                <a:cxn ang="T10">
                  <a:pos x="T0" y="T1"/>
                </a:cxn>
                <a:cxn ang="T11">
                  <a:pos x="T2" y="T3"/>
                </a:cxn>
                <a:cxn ang="T12">
                  <a:pos x="T4" y="T5"/>
                </a:cxn>
                <a:cxn ang="T13">
                  <a:pos x="T6" y="T7"/>
                </a:cxn>
                <a:cxn ang="T14">
                  <a:pos x="T8" y="T9"/>
                </a:cxn>
              </a:cxnLst>
              <a:rect l="T15" t="T16" r="T17" b="T18"/>
              <a:pathLst>
                <a:path w="499" h="1225">
                  <a:moveTo>
                    <a:pt x="0" y="0"/>
                  </a:moveTo>
                  <a:cubicBezTo>
                    <a:pt x="33" y="106"/>
                    <a:pt x="147" y="476"/>
                    <a:pt x="198" y="638"/>
                  </a:cubicBezTo>
                  <a:cubicBezTo>
                    <a:pt x="249" y="800"/>
                    <a:pt x="269" y="883"/>
                    <a:pt x="307" y="973"/>
                  </a:cubicBezTo>
                  <a:cubicBezTo>
                    <a:pt x="345" y="1063"/>
                    <a:pt x="392" y="1134"/>
                    <a:pt x="424" y="1176"/>
                  </a:cubicBezTo>
                  <a:cubicBezTo>
                    <a:pt x="456" y="1218"/>
                    <a:pt x="484" y="1215"/>
                    <a:pt x="499" y="1225"/>
                  </a:cubicBezTo>
                </a:path>
              </a:pathLst>
            </a:custGeom>
            <a:noFill/>
            <a:ln w="57150" cmpd="sng">
              <a:solidFill>
                <a:srgbClr val="CC0000"/>
              </a:solidFill>
              <a:round/>
              <a:headEnd/>
              <a:tailEnd/>
            </a:ln>
          </p:spPr>
          <p:txBody>
            <a:bodyPr/>
            <a:lstStyle/>
            <a:p>
              <a:endParaRPr lang="ru-RU"/>
            </a:p>
          </p:txBody>
        </p:sp>
        <p:sp>
          <p:nvSpPr>
            <p:cNvPr id="6171" name="Oval 23"/>
            <p:cNvSpPr>
              <a:spLocks noChangeArrowheads="1"/>
            </p:cNvSpPr>
            <p:nvPr/>
          </p:nvSpPr>
          <p:spPr bwMode="auto">
            <a:xfrm>
              <a:off x="1338" y="2432"/>
              <a:ext cx="90" cy="90"/>
            </a:xfrm>
            <a:prstGeom prst="ellipse">
              <a:avLst/>
            </a:prstGeom>
            <a:solidFill>
              <a:schemeClr val="bg1"/>
            </a:solidFill>
            <a:ln w="38100">
              <a:solidFill>
                <a:srgbClr val="CC0000"/>
              </a:solidFill>
              <a:round/>
              <a:headEnd/>
              <a:tailEnd/>
            </a:ln>
          </p:spPr>
          <p:txBody>
            <a:bodyPr wrap="none" anchor="ctr"/>
            <a:lstStyle/>
            <a:p>
              <a:endParaRPr lang="ru-RU"/>
            </a:p>
          </p:txBody>
        </p:sp>
        <p:sp>
          <p:nvSpPr>
            <p:cNvPr id="6172" name="Oval 27"/>
            <p:cNvSpPr>
              <a:spLocks noChangeArrowheads="1"/>
            </p:cNvSpPr>
            <p:nvPr/>
          </p:nvSpPr>
          <p:spPr bwMode="auto">
            <a:xfrm>
              <a:off x="839" y="1207"/>
              <a:ext cx="90" cy="90"/>
            </a:xfrm>
            <a:prstGeom prst="ellipse">
              <a:avLst/>
            </a:prstGeom>
            <a:solidFill>
              <a:schemeClr val="bg1"/>
            </a:solidFill>
            <a:ln w="38100">
              <a:solidFill>
                <a:srgbClr val="CC0000"/>
              </a:solidFill>
              <a:round/>
              <a:headEnd/>
              <a:tailEnd/>
            </a:ln>
          </p:spPr>
          <p:txBody>
            <a:bodyPr wrap="none" anchor="ctr"/>
            <a:lstStyle/>
            <a:p>
              <a:endParaRPr lang="ru-RU"/>
            </a:p>
          </p:txBody>
        </p:sp>
      </p:grpSp>
      <p:sp>
        <p:nvSpPr>
          <p:cNvPr id="3111" name="Text Box 39"/>
          <p:cNvSpPr txBox="1">
            <a:spLocks noChangeArrowheads="1"/>
          </p:cNvSpPr>
          <p:nvPr/>
        </p:nvSpPr>
        <p:spPr bwMode="auto">
          <a:xfrm>
            <a:off x="5076825" y="2578100"/>
            <a:ext cx="3240088" cy="1192213"/>
          </a:xfrm>
          <a:prstGeom prst="rect">
            <a:avLst/>
          </a:prstGeom>
          <a:noFill/>
          <a:ln w="9525">
            <a:noFill/>
            <a:miter lim="800000"/>
            <a:headEnd/>
            <a:tailEnd/>
          </a:ln>
        </p:spPr>
        <p:txBody>
          <a:bodyPr>
            <a:spAutoFit/>
          </a:bodyPr>
          <a:lstStyle/>
          <a:p>
            <a:pPr>
              <a:spcBef>
                <a:spcPct val="50000"/>
              </a:spcBef>
            </a:pPr>
            <a:r>
              <a:rPr lang="ru-RU"/>
              <a:t>Целые решения: </a:t>
            </a:r>
          </a:p>
          <a:p>
            <a:pPr>
              <a:spcBef>
                <a:spcPct val="50000"/>
              </a:spcBef>
            </a:pPr>
            <a:r>
              <a:rPr lang="ru-RU" i="1">
                <a:latin typeface="Arial" charset="0"/>
              </a:rPr>
              <a:t>х=-7; х=-6; х=-2; х=-1. </a:t>
            </a:r>
          </a:p>
          <a:p>
            <a:pPr>
              <a:spcBef>
                <a:spcPct val="50000"/>
              </a:spcBef>
            </a:pPr>
            <a:r>
              <a:rPr lang="ru-RU">
                <a:latin typeface="Arial" charset="0"/>
              </a:rPr>
              <a:t>Их количество равно 4.</a:t>
            </a:r>
            <a:endParaRPr lang="ru-RU" i="1">
              <a:latin typeface="Arial" charset="0"/>
            </a:endParaRPr>
          </a:p>
        </p:txBody>
      </p:sp>
      <p:sp>
        <p:nvSpPr>
          <p:cNvPr id="3114" name="Text Box 42"/>
          <p:cNvSpPr txBox="1">
            <a:spLocks noChangeArrowheads="1"/>
          </p:cNvSpPr>
          <p:nvPr/>
        </p:nvSpPr>
        <p:spPr bwMode="auto">
          <a:xfrm>
            <a:off x="5076825" y="3783013"/>
            <a:ext cx="1223963" cy="366712"/>
          </a:xfrm>
          <a:prstGeom prst="rect">
            <a:avLst/>
          </a:prstGeom>
          <a:noFill/>
          <a:ln w="9525">
            <a:noFill/>
            <a:miter lim="800000"/>
            <a:headEnd/>
            <a:tailEnd/>
          </a:ln>
        </p:spPr>
        <p:txBody>
          <a:bodyPr>
            <a:spAutoFit/>
          </a:bodyPr>
          <a:lstStyle/>
          <a:p>
            <a:pPr>
              <a:spcBef>
                <a:spcPct val="50000"/>
              </a:spcBef>
            </a:pPr>
            <a:r>
              <a:rPr lang="ru-RU" b="1">
                <a:latin typeface="Arial" charset="0"/>
              </a:rPr>
              <a:t>Ответ: 4.</a:t>
            </a:r>
          </a:p>
        </p:txBody>
      </p:sp>
      <p:grpSp>
        <p:nvGrpSpPr>
          <p:cNvPr id="6" name="Group 53"/>
          <p:cNvGrpSpPr>
            <a:grpSpLocks/>
          </p:cNvGrpSpPr>
          <p:nvPr/>
        </p:nvGrpSpPr>
        <p:grpSpPr bwMode="auto">
          <a:xfrm>
            <a:off x="3130550" y="549275"/>
            <a:ext cx="4897438" cy="576263"/>
            <a:chOff x="1837" y="482"/>
            <a:chExt cx="2857" cy="363"/>
          </a:xfrm>
        </p:grpSpPr>
        <p:sp>
          <p:nvSpPr>
            <p:cNvPr id="6168" name="Line 43"/>
            <p:cNvSpPr>
              <a:spLocks noChangeShapeType="1"/>
            </p:cNvSpPr>
            <p:nvPr/>
          </p:nvSpPr>
          <p:spPr bwMode="auto">
            <a:xfrm>
              <a:off x="1837" y="845"/>
              <a:ext cx="2449" cy="0"/>
            </a:xfrm>
            <a:prstGeom prst="line">
              <a:avLst/>
            </a:prstGeom>
            <a:noFill/>
            <a:ln w="38100" cmpd="dbl">
              <a:solidFill>
                <a:srgbClr val="CC0000"/>
              </a:solidFill>
              <a:round/>
              <a:headEnd/>
              <a:tailEnd/>
            </a:ln>
          </p:spPr>
          <p:txBody>
            <a:bodyPr/>
            <a:lstStyle/>
            <a:p>
              <a:endParaRPr lang="ru-RU"/>
            </a:p>
          </p:txBody>
        </p:sp>
        <p:sp>
          <p:nvSpPr>
            <p:cNvPr id="6169" name="Line 45"/>
            <p:cNvSpPr>
              <a:spLocks noChangeShapeType="1"/>
            </p:cNvSpPr>
            <p:nvPr/>
          </p:nvSpPr>
          <p:spPr bwMode="auto">
            <a:xfrm>
              <a:off x="2925" y="482"/>
              <a:ext cx="1769" cy="0"/>
            </a:xfrm>
            <a:prstGeom prst="line">
              <a:avLst/>
            </a:prstGeom>
            <a:noFill/>
            <a:ln w="38100" cmpd="dbl">
              <a:solidFill>
                <a:srgbClr val="CC0000"/>
              </a:solidFill>
              <a:round/>
              <a:headEnd/>
              <a:tailEnd/>
            </a:ln>
          </p:spPr>
          <p:txBody>
            <a:bodyPr/>
            <a:lstStyle/>
            <a:p>
              <a:endParaRPr lang="ru-RU"/>
            </a:p>
          </p:txBody>
        </p:sp>
      </p:grpSp>
      <p:sp>
        <p:nvSpPr>
          <p:cNvPr id="3118" name="Text Box 46"/>
          <p:cNvSpPr txBox="1">
            <a:spLocks noChangeArrowheads="1"/>
          </p:cNvSpPr>
          <p:nvPr/>
        </p:nvSpPr>
        <p:spPr bwMode="auto">
          <a:xfrm>
            <a:off x="827088" y="4286250"/>
            <a:ext cx="3168650" cy="366713"/>
          </a:xfrm>
          <a:prstGeom prst="rect">
            <a:avLst/>
          </a:prstGeom>
          <a:noFill/>
          <a:ln w="9525">
            <a:noFill/>
            <a:miter lim="800000"/>
            <a:headEnd/>
            <a:tailEnd/>
          </a:ln>
        </p:spPr>
        <p:txBody>
          <a:bodyPr>
            <a:spAutoFit/>
          </a:bodyPr>
          <a:lstStyle/>
          <a:p>
            <a:pPr>
              <a:spcBef>
                <a:spcPct val="50000"/>
              </a:spcBef>
            </a:pPr>
            <a:r>
              <a:rPr lang="ru-RU" b="1">
                <a:solidFill>
                  <a:srgbClr val="005250"/>
                </a:solidFill>
              </a:rPr>
              <a:t>Теоретические сведения.</a:t>
            </a:r>
          </a:p>
        </p:txBody>
      </p:sp>
      <p:grpSp>
        <p:nvGrpSpPr>
          <p:cNvPr id="7" name="Group 52"/>
          <p:cNvGrpSpPr>
            <a:grpSpLocks/>
          </p:cNvGrpSpPr>
          <p:nvPr/>
        </p:nvGrpSpPr>
        <p:grpSpPr bwMode="auto">
          <a:xfrm>
            <a:off x="1619250" y="2060575"/>
            <a:ext cx="1728788" cy="1655763"/>
            <a:chOff x="1020" y="1298"/>
            <a:chExt cx="1089" cy="1043"/>
          </a:xfrm>
        </p:grpSpPr>
        <p:sp>
          <p:nvSpPr>
            <p:cNvPr id="6164" name="Oval 48"/>
            <p:cNvSpPr>
              <a:spLocks noChangeArrowheads="1"/>
            </p:cNvSpPr>
            <p:nvPr/>
          </p:nvSpPr>
          <p:spPr bwMode="auto">
            <a:xfrm>
              <a:off x="1020" y="1797"/>
              <a:ext cx="91" cy="91"/>
            </a:xfrm>
            <a:prstGeom prst="ellipse">
              <a:avLst/>
            </a:prstGeom>
            <a:solidFill>
              <a:srgbClr val="FF6600"/>
            </a:solidFill>
            <a:ln w="28575">
              <a:solidFill>
                <a:srgbClr val="CC0000"/>
              </a:solidFill>
              <a:round/>
              <a:headEnd/>
              <a:tailEnd/>
            </a:ln>
          </p:spPr>
          <p:txBody>
            <a:bodyPr wrap="none" anchor="ctr"/>
            <a:lstStyle/>
            <a:p>
              <a:endParaRPr lang="ru-RU"/>
            </a:p>
          </p:txBody>
        </p:sp>
        <p:sp>
          <p:nvSpPr>
            <p:cNvPr id="6165" name="Oval 49"/>
            <p:cNvSpPr>
              <a:spLocks noChangeArrowheads="1"/>
            </p:cNvSpPr>
            <p:nvPr/>
          </p:nvSpPr>
          <p:spPr bwMode="auto">
            <a:xfrm>
              <a:off x="1156" y="2251"/>
              <a:ext cx="91" cy="90"/>
            </a:xfrm>
            <a:prstGeom prst="ellipse">
              <a:avLst/>
            </a:prstGeom>
            <a:solidFill>
              <a:srgbClr val="FF6600"/>
            </a:solidFill>
            <a:ln w="28575">
              <a:solidFill>
                <a:srgbClr val="CC0000"/>
              </a:solidFill>
              <a:round/>
              <a:headEnd/>
              <a:tailEnd/>
            </a:ln>
          </p:spPr>
          <p:txBody>
            <a:bodyPr wrap="none" anchor="ctr"/>
            <a:lstStyle/>
            <a:p>
              <a:endParaRPr lang="ru-RU"/>
            </a:p>
          </p:txBody>
        </p:sp>
        <p:sp>
          <p:nvSpPr>
            <p:cNvPr id="6166" name="Oval 50"/>
            <p:cNvSpPr>
              <a:spLocks noChangeArrowheads="1"/>
            </p:cNvSpPr>
            <p:nvPr/>
          </p:nvSpPr>
          <p:spPr bwMode="auto">
            <a:xfrm>
              <a:off x="1837" y="1298"/>
              <a:ext cx="91" cy="90"/>
            </a:xfrm>
            <a:prstGeom prst="ellipse">
              <a:avLst/>
            </a:prstGeom>
            <a:solidFill>
              <a:srgbClr val="FF6600"/>
            </a:solidFill>
            <a:ln w="28575">
              <a:solidFill>
                <a:srgbClr val="CC0000"/>
              </a:solidFill>
              <a:round/>
              <a:headEnd/>
              <a:tailEnd/>
            </a:ln>
          </p:spPr>
          <p:txBody>
            <a:bodyPr wrap="none" anchor="ctr"/>
            <a:lstStyle/>
            <a:p>
              <a:endParaRPr lang="ru-RU"/>
            </a:p>
          </p:txBody>
        </p:sp>
        <p:sp>
          <p:nvSpPr>
            <p:cNvPr id="6167" name="Oval 51"/>
            <p:cNvSpPr>
              <a:spLocks noChangeArrowheads="1"/>
            </p:cNvSpPr>
            <p:nvPr/>
          </p:nvSpPr>
          <p:spPr bwMode="auto">
            <a:xfrm>
              <a:off x="2018" y="1797"/>
              <a:ext cx="91" cy="90"/>
            </a:xfrm>
            <a:prstGeom prst="ellipse">
              <a:avLst/>
            </a:prstGeom>
            <a:solidFill>
              <a:srgbClr val="FF6600"/>
            </a:solidFill>
            <a:ln w="28575">
              <a:solidFill>
                <a:srgbClr val="CC0000"/>
              </a:solidFill>
              <a:round/>
              <a:headEnd/>
              <a:tailEnd/>
            </a:ln>
          </p:spPr>
          <p:txBody>
            <a:bodyPr wrap="none" anchor="ctr"/>
            <a:lstStyle/>
            <a:p>
              <a:endParaRPr lang="ru-RU"/>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2000"/>
                                        <p:tgtEl>
                                          <p:spTgt spid="4"/>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110"/>
                                        </p:tgtEl>
                                        <p:attrNameLst>
                                          <p:attrName>style.visibility</p:attrName>
                                        </p:attrNameLst>
                                      </p:cBhvr>
                                      <p:to>
                                        <p:strVal val="visible"/>
                                      </p:to>
                                    </p:set>
                                    <p:animEffect transition="in" filter="wipe(up)">
                                      <p:cBhvr>
                                        <p:cTn id="30" dur="1000"/>
                                        <p:tgtEl>
                                          <p:spTgt spid="311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09"/>
                                        </p:tgtEl>
                                        <p:attrNameLst>
                                          <p:attrName>style.visibility</p:attrName>
                                        </p:attrNameLst>
                                      </p:cBhvr>
                                      <p:to>
                                        <p:strVal val="visible"/>
                                      </p:to>
                                    </p:set>
                                    <p:animEffect transition="in" filter="wipe(up)">
                                      <p:cBhvr>
                                        <p:cTn id="33" dur="1000"/>
                                        <p:tgtEl>
                                          <p:spTgt spid="310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108"/>
                                        </p:tgtEl>
                                        <p:attrNameLst>
                                          <p:attrName>style.visibility</p:attrName>
                                        </p:attrNameLst>
                                      </p:cBhvr>
                                      <p:to>
                                        <p:strVal val="visible"/>
                                      </p:to>
                                    </p:set>
                                    <p:animEffect transition="in" filter="wipe(up)">
                                      <p:cBhvr>
                                        <p:cTn id="36" dur="1000"/>
                                        <p:tgtEl>
                                          <p:spTgt spid="310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111"/>
                                        </p:tgtEl>
                                        <p:attrNameLst>
                                          <p:attrName>style.visibility</p:attrName>
                                        </p:attrNameLst>
                                      </p:cBhvr>
                                      <p:to>
                                        <p:strVal val="visible"/>
                                      </p:to>
                                    </p:set>
                                    <p:animEffect transition="in" filter="wipe(up)">
                                      <p:cBhvr>
                                        <p:cTn id="45" dur="1000"/>
                                        <p:tgtEl>
                                          <p:spTgt spid="3111"/>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114"/>
                                        </p:tgtEl>
                                        <p:attrNameLst>
                                          <p:attrName>style.visibility</p:attrName>
                                        </p:attrNameLst>
                                      </p:cBhvr>
                                      <p:to>
                                        <p:strVal val="visible"/>
                                      </p:to>
                                    </p:set>
                                    <p:animEffect transition="in" filter="wipe(up)">
                                      <p:cBhvr>
                                        <p:cTn id="49" dur="1000"/>
                                        <p:tgtEl>
                                          <p:spTgt spid="31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3118"/>
                    </p:tgtEl>
                  </p:cond>
                </p:stCondLst>
                <p:endSync evt="end" delay="0">
                  <p:rtn val="all"/>
                </p:endSync>
                <p:childTnLst>
                  <p:par>
                    <p:cTn id="51" fill="hold">
                      <p:stCondLst>
                        <p:cond delay="0"/>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080"/>
                                        </p:tgtEl>
                                        <p:attrNameLst>
                                          <p:attrName>style.visibility</p:attrName>
                                        </p:attrNameLst>
                                      </p:cBhvr>
                                      <p:to>
                                        <p:strVal val="visible"/>
                                      </p:to>
                                    </p:set>
                                    <p:animEffect transition="in" filter="blinds(horizontal)">
                                      <p:cBhvr>
                                        <p:cTn id="55" dur="500"/>
                                        <p:tgtEl>
                                          <p:spTgt spid="3080"/>
                                        </p:tgtEl>
                                      </p:cBhvr>
                                    </p:animEffect>
                                  </p:childTnLst>
                                </p:cTn>
                              </p:par>
                            </p:childTnLst>
                          </p:cTn>
                        </p:par>
                      </p:childTnLst>
                    </p:cTn>
                  </p:par>
                </p:childTnLst>
              </p:cTn>
              <p:nextCondLst>
                <p:cond evt="onClick" delay="0">
                  <p:tgtEl>
                    <p:spTgt spid="3118"/>
                  </p:tgtEl>
                </p:cond>
              </p:nextCondLst>
            </p:seq>
          </p:childTnLst>
        </p:cTn>
      </p:par>
    </p:tnLst>
    <p:bldLst>
      <p:bldP spid="3108" grpId="0" animBg="1"/>
      <p:bldP spid="3109" grpId="0" animBg="1"/>
      <p:bldP spid="3110" grpId="0" animBg="1"/>
      <p:bldP spid="3080" grpId="0"/>
      <p:bldP spid="3111" grpId="0"/>
      <p:bldP spid="31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p:cNvPicPr>
            <a:picLocks noChangeAspect="1" noChangeArrowheads="1"/>
          </p:cNvPicPr>
          <p:nvPr/>
        </p:nvPicPr>
        <p:blipFill>
          <a:blip r:embed="rId3" cstate="print"/>
          <a:srcRect/>
          <a:stretch>
            <a:fillRect/>
          </a:stretch>
        </p:blipFill>
        <p:spPr bwMode="auto">
          <a:xfrm>
            <a:off x="2700338" y="1196975"/>
            <a:ext cx="5184775" cy="3360738"/>
          </a:xfrm>
          <a:prstGeom prst="rect">
            <a:avLst/>
          </a:prstGeom>
          <a:noFill/>
          <a:ln w="9525">
            <a:noFill/>
            <a:miter lim="800000"/>
            <a:headEnd/>
            <a:tailEnd/>
          </a:ln>
        </p:spPr>
      </p:pic>
      <p:sp>
        <p:nvSpPr>
          <p:cNvPr id="4125" name="Rectangle 29"/>
          <p:cNvSpPr>
            <a:spLocks noChangeArrowheads="1"/>
          </p:cNvSpPr>
          <p:nvPr/>
        </p:nvSpPr>
        <p:spPr bwMode="auto">
          <a:xfrm>
            <a:off x="3059113" y="1773238"/>
            <a:ext cx="1441450" cy="2519362"/>
          </a:xfrm>
          <a:prstGeom prst="rect">
            <a:avLst/>
          </a:prstGeom>
          <a:solidFill>
            <a:srgbClr val="FF6600">
              <a:alpha val="39999"/>
            </a:srgbClr>
          </a:solidFill>
          <a:ln w="9525">
            <a:noFill/>
            <a:miter lim="800000"/>
            <a:headEnd/>
            <a:tailEnd/>
          </a:ln>
        </p:spPr>
        <p:txBody>
          <a:bodyPr wrap="none" anchor="ctr"/>
          <a:lstStyle/>
          <a:p>
            <a:endParaRPr lang="ru-RU"/>
          </a:p>
        </p:txBody>
      </p:sp>
      <p:sp>
        <p:nvSpPr>
          <p:cNvPr id="4126" name="Rectangle 30"/>
          <p:cNvSpPr>
            <a:spLocks noChangeArrowheads="1"/>
          </p:cNvSpPr>
          <p:nvPr/>
        </p:nvSpPr>
        <p:spPr bwMode="auto">
          <a:xfrm>
            <a:off x="5867400" y="1773238"/>
            <a:ext cx="936625" cy="2447925"/>
          </a:xfrm>
          <a:prstGeom prst="rect">
            <a:avLst/>
          </a:prstGeom>
          <a:solidFill>
            <a:srgbClr val="FF6600">
              <a:alpha val="39999"/>
            </a:srgbClr>
          </a:solidFill>
          <a:ln w="9525">
            <a:noFill/>
            <a:miter lim="800000"/>
            <a:headEnd/>
            <a:tailEnd/>
          </a:ln>
        </p:spPr>
        <p:txBody>
          <a:bodyPr wrap="none" anchor="ctr"/>
          <a:lstStyle/>
          <a:p>
            <a:endParaRPr lang="ru-RU"/>
          </a:p>
        </p:txBody>
      </p:sp>
      <p:sp>
        <p:nvSpPr>
          <p:cNvPr id="7175" name="Text Box 4"/>
          <p:cNvSpPr txBox="1">
            <a:spLocks noChangeArrowheads="1"/>
          </p:cNvSpPr>
          <p:nvPr/>
        </p:nvSpPr>
        <p:spPr bwMode="auto">
          <a:xfrm>
            <a:off x="1116013" y="188913"/>
            <a:ext cx="7704137" cy="1006475"/>
          </a:xfrm>
          <a:prstGeom prst="rect">
            <a:avLst/>
          </a:prstGeom>
          <a:noFill/>
          <a:ln w="9525">
            <a:noFill/>
            <a:miter lim="800000"/>
            <a:headEnd/>
            <a:tailEnd/>
          </a:ln>
        </p:spPr>
        <p:txBody>
          <a:bodyPr>
            <a:spAutoFit/>
          </a:bodyPr>
          <a:lstStyle/>
          <a:p>
            <a:r>
              <a:rPr lang="ru-RU" b="1" u="sng">
                <a:solidFill>
                  <a:srgbClr val="005250"/>
                </a:solidFill>
              </a:rPr>
              <a:t>Задача </a:t>
            </a:r>
            <a:r>
              <a:rPr lang="ru-RU" b="1" u="sng">
                <a:solidFill>
                  <a:srgbClr val="005250"/>
                </a:solidFill>
                <a:latin typeface="Arial" charset="0"/>
              </a:rPr>
              <a:t>3.2.</a:t>
            </a:r>
            <a:r>
              <a:rPr lang="ru-RU" b="1"/>
              <a:t> На рисунке изображен график функции </a:t>
            </a:r>
            <a:r>
              <a:rPr lang="en-US" sz="2400" b="1" i="1"/>
              <a:t>y</a:t>
            </a:r>
            <a:r>
              <a:rPr lang="ru-RU" sz="2400" b="1" i="1"/>
              <a:t> = </a:t>
            </a:r>
            <a:r>
              <a:rPr lang="en-US" sz="2400" b="1" i="1"/>
              <a:t>f (x)</a:t>
            </a:r>
            <a:r>
              <a:rPr lang="en-US" sz="2400" b="1"/>
              <a:t>,</a:t>
            </a:r>
            <a:r>
              <a:rPr lang="en-US" b="1"/>
              <a:t> </a:t>
            </a:r>
            <a:r>
              <a:rPr lang="ru-RU" b="1"/>
              <a:t>определенной на интервале (—8; 5). Определите количество целых точек, в которых производная функции положительна. </a:t>
            </a:r>
          </a:p>
        </p:txBody>
      </p:sp>
      <p:sp>
        <p:nvSpPr>
          <p:cNvPr id="7176" name="Rectangle 6"/>
          <p:cNvSpPr>
            <a:spLocks noChangeArrowheads="1"/>
          </p:cNvSpPr>
          <p:nvPr/>
        </p:nvSpPr>
        <p:spPr bwMode="auto">
          <a:xfrm>
            <a:off x="1312863" y="4365625"/>
            <a:ext cx="1314450" cy="366713"/>
          </a:xfrm>
          <a:prstGeom prst="rect">
            <a:avLst/>
          </a:prstGeom>
          <a:noFill/>
          <a:ln w="9525">
            <a:noFill/>
            <a:miter lim="800000"/>
            <a:headEnd/>
            <a:tailEnd/>
          </a:ln>
        </p:spPr>
        <p:txBody>
          <a:bodyPr wrap="none">
            <a:spAutoFit/>
          </a:bodyPr>
          <a:lstStyle/>
          <a:p>
            <a:r>
              <a:rPr lang="ru-RU" b="1">
                <a:latin typeface="Arial" charset="0"/>
              </a:rPr>
              <a:t>Решение. </a:t>
            </a:r>
          </a:p>
        </p:txBody>
      </p:sp>
      <p:grpSp>
        <p:nvGrpSpPr>
          <p:cNvPr id="2" name="Group 28"/>
          <p:cNvGrpSpPr>
            <a:grpSpLocks/>
          </p:cNvGrpSpPr>
          <p:nvPr/>
        </p:nvGrpSpPr>
        <p:grpSpPr bwMode="auto">
          <a:xfrm>
            <a:off x="1331913" y="4797425"/>
            <a:ext cx="3960812" cy="392113"/>
            <a:chOff x="839" y="3022"/>
            <a:chExt cx="2495" cy="247"/>
          </a:xfrm>
        </p:grpSpPr>
        <p:graphicFrame>
          <p:nvGraphicFramePr>
            <p:cNvPr id="7170" name="Object 8"/>
            <p:cNvGraphicFramePr>
              <a:graphicFrameLocks noChangeAspect="1"/>
            </p:cNvGraphicFramePr>
            <p:nvPr/>
          </p:nvGraphicFramePr>
          <p:xfrm>
            <a:off x="839" y="3027"/>
            <a:ext cx="681" cy="232"/>
          </p:xfrm>
          <a:graphic>
            <a:graphicData uri="http://schemas.openxmlformats.org/presentationml/2006/ole">
              <p:oleObj spid="_x0000_s7170" name="Формула" r:id="rId4" imgW="596880" imgH="203040" progId="Equation.3">
                <p:embed/>
              </p:oleObj>
            </a:graphicData>
          </a:graphic>
        </p:graphicFrame>
        <p:sp>
          <p:nvSpPr>
            <p:cNvPr id="7195" name="Text Box 9"/>
            <p:cNvSpPr txBox="1">
              <a:spLocks noChangeArrowheads="1"/>
            </p:cNvSpPr>
            <p:nvPr/>
          </p:nvSpPr>
          <p:spPr bwMode="auto">
            <a:xfrm>
              <a:off x="1428" y="3022"/>
              <a:ext cx="589" cy="231"/>
            </a:xfrm>
            <a:prstGeom prst="rect">
              <a:avLst/>
            </a:prstGeom>
            <a:noFill/>
            <a:ln w="9525">
              <a:noFill/>
              <a:miter lim="800000"/>
              <a:headEnd/>
              <a:tailEnd/>
            </a:ln>
          </p:spPr>
          <p:txBody>
            <a:bodyPr>
              <a:spAutoFit/>
            </a:bodyPr>
            <a:lstStyle/>
            <a:p>
              <a:pPr>
                <a:spcBef>
                  <a:spcPct val="50000"/>
                </a:spcBef>
              </a:pPr>
              <a:r>
                <a:rPr lang="ru-RU">
                  <a:latin typeface="Arial" charset="0"/>
                </a:rPr>
                <a:t>, если</a:t>
              </a:r>
            </a:p>
          </p:txBody>
        </p:sp>
        <p:graphicFrame>
          <p:nvGraphicFramePr>
            <p:cNvPr id="7171" name="Object 10"/>
            <p:cNvGraphicFramePr>
              <a:graphicFrameLocks noChangeAspect="1"/>
            </p:cNvGraphicFramePr>
            <p:nvPr/>
          </p:nvGraphicFramePr>
          <p:xfrm>
            <a:off x="1927" y="3027"/>
            <a:ext cx="408" cy="242"/>
          </p:xfrm>
          <a:graphic>
            <a:graphicData uri="http://schemas.openxmlformats.org/presentationml/2006/ole">
              <p:oleObj spid="_x0000_s7171" name="Формула" r:id="rId5" imgW="342720" imgH="203040" progId="Equation.3">
                <p:embed/>
              </p:oleObj>
            </a:graphicData>
          </a:graphic>
        </p:graphicFrame>
        <p:sp>
          <p:nvSpPr>
            <p:cNvPr id="7196" name="Text Box 11"/>
            <p:cNvSpPr txBox="1">
              <a:spLocks noChangeArrowheads="1"/>
            </p:cNvSpPr>
            <p:nvPr/>
          </p:nvSpPr>
          <p:spPr bwMode="auto">
            <a:xfrm>
              <a:off x="2290" y="3027"/>
              <a:ext cx="1044" cy="231"/>
            </a:xfrm>
            <a:prstGeom prst="rect">
              <a:avLst/>
            </a:prstGeom>
            <a:noFill/>
            <a:ln w="9525">
              <a:noFill/>
              <a:miter lim="800000"/>
              <a:headEnd/>
              <a:tailEnd/>
            </a:ln>
          </p:spPr>
          <p:txBody>
            <a:bodyPr>
              <a:spAutoFit/>
            </a:bodyPr>
            <a:lstStyle/>
            <a:p>
              <a:pPr>
                <a:spcBef>
                  <a:spcPct val="50000"/>
                </a:spcBef>
              </a:pPr>
              <a:r>
                <a:rPr lang="ru-RU">
                  <a:latin typeface="Arial" charset="0"/>
                </a:rPr>
                <a:t>возрастает.</a:t>
              </a:r>
            </a:p>
          </p:txBody>
        </p:sp>
      </p:grpSp>
      <p:sp>
        <p:nvSpPr>
          <p:cNvPr id="4108" name="Text Box 12"/>
          <p:cNvSpPr txBox="1">
            <a:spLocks noChangeArrowheads="1"/>
          </p:cNvSpPr>
          <p:nvPr/>
        </p:nvSpPr>
        <p:spPr bwMode="auto">
          <a:xfrm>
            <a:off x="1331913" y="5170488"/>
            <a:ext cx="6480175" cy="779462"/>
          </a:xfrm>
          <a:prstGeom prst="rect">
            <a:avLst/>
          </a:prstGeom>
          <a:noFill/>
          <a:ln w="9525">
            <a:noFill/>
            <a:miter lim="800000"/>
            <a:headEnd/>
            <a:tailEnd/>
          </a:ln>
        </p:spPr>
        <p:txBody>
          <a:bodyPr>
            <a:spAutoFit/>
          </a:bodyPr>
          <a:lstStyle/>
          <a:p>
            <a:pPr>
              <a:spcBef>
                <a:spcPct val="50000"/>
              </a:spcBef>
            </a:pPr>
            <a:r>
              <a:rPr lang="ru-RU"/>
              <a:t>Целые решения при :  </a:t>
            </a:r>
            <a:r>
              <a:rPr lang="ru-RU" i="1">
                <a:latin typeface="Arial" charset="0"/>
              </a:rPr>
              <a:t>х=-7; х=-6; х=-5; х=-4; х=2; х=3. </a:t>
            </a:r>
          </a:p>
          <a:p>
            <a:pPr>
              <a:spcBef>
                <a:spcPct val="50000"/>
              </a:spcBef>
            </a:pPr>
            <a:r>
              <a:rPr lang="ru-RU">
                <a:latin typeface="Arial" charset="0"/>
              </a:rPr>
              <a:t>Их количество равно 6.</a:t>
            </a:r>
            <a:endParaRPr lang="ru-RU" i="1">
              <a:latin typeface="Arial" charset="0"/>
            </a:endParaRPr>
          </a:p>
        </p:txBody>
      </p:sp>
      <p:sp>
        <p:nvSpPr>
          <p:cNvPr id="4109" name="Text Box 13"/>
          <p:cNvSpPr txBox="1">
            <a:spLocks noChangeArrowheads="1"/>
          </p:cNvSpPr>
          <p:nvPr/>
        </p:nvSpPr>
        <p:spPr bwMode="auto">
          <a:xfrm>
            <a:off x="1331913" y="6021388"/>
            <a:ext cx="1223962" cy="366712"/>
          </a:xfrm>
          <a:prstGeom prst="rect">
            <a:avLst/>
          </a:prstGeom>
          <a:noFill/>
          <a:ln w="9525">
            <a:noFill/>
            <a:miter lim="800000"/>
            <a:headEnd/>
            <a:tailEnd/>
          </a:ln>
        </p:spPr>
        <p:txBody>
          <a:bodyPr>
            <a:spAutoFit/>
          </a:bodyPr>
          <a:lstStyle/>
          <a:p>
            <a:pPr>
              <a:spcBef>
                <a:spcPct val="50000"/>
              </a:spcBef>
            </a:pPr>
            <a:r>
              <a:rPr lang="ru-RU" b="1">
                <a:latin typeface="Arial" charset="0"/>
              </a:rPr>
              <a:t>Ответ: 6.</a:t>
            </a:r>
          </a:p>
        </p:txBody>
      </p:sp>
      <p:sp>
        <p:nvSpPr>
          <p:cNvPr id="4110" name="Line 14"/>
          <p:cNvSpPr>
            <a:spLocks noChangeShapeType="1"/>
          </p:cNvSpPr>
          <p:nvPr/>
        </p:nvSpPr>
        <p:spPr bwMode="auto">
          <a:xfrm>
            <a:off x="3995738" y="1196975"/>
            <a:ext cx="4176712" cy="0"/>
          </a:xfrm>
          <a:prstGeom prst="line">
            <a:avLst/>
          </a:prstGeom>
          <a:noFill/>
          <a:ln w="38100" cmpd="dbl">
            <a:solidFill>
              <a:srgbClr val="CC0000"/>
            </a:solidFill>
            <a:round/>
            <a:headEnd/>
            <a:tailEnd/>
          </a:ln>
        </p:spPr>
        <p:txBody>
          <a:bodyPr/>
          <a:lstStyle/>
          <a:p>
            <a:endParaRPr lang="ru-RU"/>
          </a:p>
        </p:txBody>
      </p:sp>
      <p:grpSp>
        <p:nvGrpSpPr>
          <p:cNvPr id="3" name="Group 26"/>
          <p:cNvGrpSpPr>
            <a:grpSpLocks/>
          </p:cNvGrpSpPr>
          <p:nvPr/>
        </p:nvGrpSpPr>
        <p:grpSpPr bwMode="auto">
          <a:xfrm>
            <a:off x="2987675" y="1916113"/>
            <a:ext cx="1584325" cy="2376487"/>
            <a:chOff x="1882" y="1207"/>
            <a:chExt cx="998" cy="1497"/>
          </a:xfrm>
        </p:grpSpPr>
        <p:sp>
          <p:nvSpPr>
            <p:cNvPr id="7192" name="Freeform 15"/>
            <p:cNvSpPr>
              <a:spLocks/>
            </p:cNvSpPr>
            <p:nvPr/>
          </p:nvSpPr>
          <p:spPr bwMode="auto">
            <a:xfrm>
              <a:off x="1940" y="1244"/>
              <a:ext cx="864" cy="1447"/>
            </a:xfrm>
            <a:custGeom>
              <a:avLst/>
              <a:gdLst>
                <a:gd name="T0" fmla="*/ 0 w 864"/>
                <a:gd name="T1" fmla="*/ 1436 h 1447"/>
                <a:gd name="T2" fmla="*/ 56 w 864"/>
                <a:gd name="T3" fmla="*/ 1416 h 1447"/>
                <a:gd name="T4" fmla="*/ 168 w 864"/>
                <a:gd name="T5" fmla="*/ 1252 h 1447"/>
                <a:gd name="T6" fmla="*/ 332 w 864"/>
                <a:gd name="T7" fmla="*/ 804 h 1447"/>
                <a:gd name="T8" fmla="*/ 472 w 864"/>
                <a:gd name="T9" fmla="*/ 500 h 1447"/>
                <a:gd name="T10" fmla="*/ 744 w 864"/>
                <a:gd name="T11" fmla="*/ 104 h 1447"/>
                <a:gd name="T12" fmla="*/ 864 w 864"/>
                <a:gd name="T13" fmla="*/ 0 h 1447"/>
                <a:gd name="T14" fmla="*/ 0 60000 65536"/>
                <a:gd name="T15" fmla="*/ 0 60000 65536"/>
                <a:gd name="T16" fmla="*/ 0 60000 65536"/>
                <a:gd name="T17" fmla="*/ 0 60000 65536"/>
                <a:gd name="T18" fmla="*/ 0 60000 65536"/>
                <a:gd name="T19" fmla="*/ 0 60000 65536"/>
                <a:gd name="T20" fmla="*/ 0 60000 65536"/>
                <a:gd name="T21" fmla="*/ 0 w 864"/>
                <a:gd name="T22" fmla="*/ 0 h 1447"/>
                <a:gd name="T23" fmla="*/ 864 w 864"/>
                <a:gd name="T24" fmla="*/ 1447 h 1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447">
                  <a:moveTo>
                    <a:pt x="0" y="1436"/>
                  </a:moveTo>
                  <a:cubicBezTo>
                    <a:pt x="9" y="1433"/>
                    <a:pt x="28" y="1447"/>
                    <a:pt x="56" y="1416"/>
                  </a:cubicBezTo>
                  <a:cubicBezTo>
                    <a:pt x="84" y="1385"/>
                    <a:pt x="122" y="1354"/>
                    <a:pt x="168" y="1252"/>
                  </a:cubicBezTo>
                  <a:cubicBezTo>
                    <a:pt x="214" y="1150"/>
                    <a:pt x="281" y="929"/>
                    <a:pt x="332" y="804"/>
                  </a:cubicBezTo>
                  <a:cubicBezTo>
                    <a:pt x="383" y="679"/>
                    <a:pt x="403" y="616"/>
                    <a:pt x="472" y="500"/>
                  </a:cubicBezTo>
                  <a:cubicBezTo>
                    <a:pt x="541" y="384"/>
                    <a:pt x="679" y="187"/>
                    <a:pt x="744" y="104"/>
                  </a:cubicBezTo>
                  <a:cubicBezTo>
                    <a:pt x="809" y="21"/>
                    <a:pt x="839" y="22"/>
                    <a:pt x="864" y="0"/>
                  </a:cubicBezTo>
                </a:path>
              </a:pathLst>
            </a:custGeom>
            <a:noFill/>
            <a:ln w="57150" cmpd="sng">
              <a:solidFill>
                <a:srgbClr val="CC0000"/>
              </a:solidFill>
              <a:round/>
              <a:headEnd/>
              <a:tailEnd/>
            </a:ln>
          </p:spPr>
          <p:txBody>
            <a:bodyPr/>
            <a:lstStyle/>
            <a:p>
              <a:endParaRPr lang="ru-RU"/>
            </a:p>
          </p:txBody>
        </p:sp>
        <p:sp>
          <p:nvSpPr>
            <p:cNvPr id="7193" name="Oval 22"/>
            <p:cNvSpPr>
              <a:spLocks noChangeArrowheads="1"/>
            </p:cNvSpPr>
            <p:nvPr/>
          </p:nvSpPr>
          <p:spPr bwMode="auto">
            <a:xfrm>
              <a:off x="1882" y="2614"/>
              <a:ext cx="91" cy="90"/>
            </a:xfrm>
            <a:prstGeom prst="ellipse">
              <a:avLst/>
            </a:prstGeom>
            <a:solidFill>
              <a:schemeClr val="bg1"/>
            </a:solidFill>
            <a:ln w="57150">
              <a:solidFill>
                <a:srgbClr val="CC0000"/>
              </a:solidFill>
              <a:round/>
              <a:headEnd/>
              <a:tailEnd/>
            </a:ln>
          </p:spPr>
          <p:txBody>
            <a:bodyPr wrap="none" anchor="ctr"/>
            <a:lstStyle/>
            <a:p>
              <a:endParaRPr lang="ru-RU"/>
            </a:p>
          </p:txBody>
        </p:sp>
        <p:sp>
          <p:nvSpPr>
            <p:cNvPr id="7194" name="Oval 23"/>
            <p:cNvSpPr>
              <a:spLocks noChangeArrowheads="1"/>
            </p:cNvSpPr>
            <p:nvPr/>
          </p:nvSpPr>
          <p:spPr bwMode="auto">
            <a:xfrm>
              <a:off x="2789" y="1207"/>
              <a:ext cx="91" cy="90"/>
            </a:xfrm>
            <a:prstGeom prst="ellipse">
              <a:avLst/>
            </a:prstGeom>
            <a:solidFill>
              <a:schemeClr val="bg1"/>
            </a:solidFill>
            <a:ln w="57150">
              <a:solidFill>
                <a:srgbClr val="CC0000"/>
              </a:solidFill>
              <a:round/>
              <a:headEnd/>
              <a:tailEnd/>
            </a:ln>
          </p:spPr>
          <p:txBody>
            <a:bodyPr wrap="none" anchor="ctr"/>
            <a:lstStyle/>
            <a:p>
              <a:endParaRPr lang="ru-RU"/>
            </a:p>
          </p:txBody>
        </p:sp>
      </p:grpSp>
      <p:grpSp>
        <p:nvGrpSpPr>
          <p:cNvPr id="4" name="Group 27"/>
          <p:cNvGrpSpPr>
            <a:grpSpLocks/>
          </p:cNvGrpSpPr>
          <p:nvPr/>
        </p:nvGrpSpPr>
        <p:grpSpPr bwMode="auto">
          <a:xfrm>
            <a:off x="5795963" y="1989138"/>
            <a:ext cx="1081087" cy="2087562"/>
            <a:chOff x="3651" y="1253"/>
            <a:chExt cx="681" cy="1315"/>
          </a:xfrm>
        </p:grpSpPr>
        <p:sp>
          <p:nvSpPr>
            <p:cNvPr id="7189" name="Freeform 16"/>
            <p:cNvSpPr>
              <a:spLocks/>
            </p:cNvSpPr>
            <p:nvPr/>
          </p:nvSpPr>
          <p:spPr bwMode="auto">
            <a:xfrm>
              <a:off x="3712" y="1298"/>
              <a:ext cx="574" cy="1230"/>
            </a:xfrm>
            <a:custGeom>
              <a:avLst/>
              <a:gdLst>
                <a:gd name="T0" fmla="*/ 0 w 574"/>
                <a:gd name="T1" fmla="*/ 1230 h 1230"/>
                <a:gd name="T2" fmla="*/ 56 w 574"/>
                <a:gd name="T3" fmla="*/ 1118 h 1230"/>
                <a:gd name="T4" fmla="*/ 124 w 574"/>
                <a:gd name="T5" fmla="*/ 882 h 1230"/>
                <a:gd name="T6" fmla="*/ 196 w 574"/>
                <a:gd name="T7" fmla="*/ 554 h 1230"/>
                <a:gd name="T8" fmla="*/ 296 w 574"/>
                <a:gd name="T9" fmla="*/ 322 h 1230"/>
                <a:gd name="T10" fmla="*/ 388 w 574"/>
                <a:gd name="T11" fmla="*/ 194 h 1230"/>
                <a:gd name="T12" fmla="*/ 488 w 574"/>
                <a:gd name="T13" fmla="*/ 62 h 1230"/>
                <a:gd name="T14" fmla="*/ 574 w 574"/>
                <a:gd name="T15" fmla="*/ 0 h 1230"/>
                <a:gd name="T16" fmla="*/ 0 60000 65536"/>
                <a:gd name="T17" fmla="*/ 0 60000 65536"/>
                <a:gd name="T18" fmla="*/ 0 60000 65536"/>
                <a:gd name="T19" fmla="*/ 0 60000 65536"/>
                <a:gd name="T20" fmla="*/ 0 60000 65536"/>
                <a:gd name="T21" fmla="*/ 0 60000 65536"/>
                <a:gd name="T22" fmla="*/ 0 60000 65536"/>
                <a:gd name="T23" fmla="*/ 0 60000 65536"/>
                <a:gd name="T24" fmla="*/ 0 w 574"/>
                <a:gd name="T25" fmla="*/ 0 h 1230"/>
                <a:gd name="T26" fmla="*/ 574 w 574"/>
                <a:gd name="T27" fmla="*/ 1230 h 1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4" h="1230">
                  <a:moveTo>
                    <a:pt x="0" y="1230"/>
                  </a:moveTo>
                  <a:cubicBezTo>
                    <a:pt x="9" y="1212"/>
                    <a:pt x="35" y="1176"/>
                    <a:pt x="56" y="1118"/>
                  </a:cubicBezTo>
                  <a:cubicBezTo>
                    <a:pt x="77" y="1060"/>
                    <a:pt x="101" y="976"/>
                    <a:pt x="124" y="882"/>
                  </a:cubicBezTo>
                  <a:cubicBezTo>
                    <a:pt x="147" y="788"/>
                    <a:pt x="167" y="647"/>
                    <a:pt x="196" y="554"/>
                  </a:cubicBezTo>
                  <a:cubicBezTo>
                    <a:pt x="225" y="461"/>
                    <a:pt x="264" y="382"/>
                    <a:pt x="296" y="322"/>
                  </a:cubicBezTo>
                  <a:cubicBezTo>
                    <a:pt x="328" y="262"/>
                    <a:pt x="356" y="237"/>
                    <a:pt x="388" y="194"/>
                  </a:cubicBezTo>
                  <a:cubicBezTo>
                    <a:pt x="420" y="151"/>
                    <a:pt x="457" y="94"/>
                    <a:pt x="488" y="62"/>
                  </a:cubicBezTo>
                  <a:cubicBezTo>
                    <a:pt x="519" y="30"/>
                    <a:pt x="556" y="13"/>
                    <a:pt x="574" y="0"/>
                  </a:cubicBezTo>
                </a:path>
              </a:pathLst>
            </a:custGeom>
            <a:noFill/>
            <a:ln w="57150" cmpd="sng">
              <a:solidFill>
                <a:srgbClr val="CC0000"/>
              </a:solidFill>
              <a:round/>
              <a:headEnd/>
              <a:tailEnd/>
            </a:ln>
          </p:spPr>
          <p:txBody>
            <a:bodyPr/>
            <a:lstStyle/>
            <a:p>
              <a:endParaRPr lang="ru-RU"/>
            </a:p>
          </p:txBody>
        </p:sp>
        <p:sp>
          <p:nvSpPr>
            <p:cNvPr id="7190" name="Oval 24"/>
            <p:cNvSpPr>
              <a:spLocks noChangeArrowheads="1"/>
            </p:cNvSpPr>
            <p:nvPr/>
          </p:nvSpPr>
          <p:spPr bwMode="auto">
            <a:xfrm>
              <a:off x="3651" y="2478"/>
              <a:ext cx="91" cy="90"/>
            </a:xfrm>
            <a:prstGeom prst="ellipse">
              <a:avLst/>
            </a:prstGeom>
            <a:solidFill>
              <a:schemeClr val="bg1"/>
            </a:solidFill>
            <a:ln w="57150">
              <a:solidFill>
                <a:srgbClr val="CC0000"/>
              </a:solidFill>
              <a:round/>
              <a:headEnd/>
              <a:tailEnd/>
            </a:ln>
          </p:spPr>
          <p:txBody>
            <a:bodyPr wrap="none" anchor="ctr"/>
            <a:lstStyle/>
            <a:p>
              <a:endParaRPr lang="ru-RU"/>
            </a:p>
          </p:txBody>
        </p:sp>
        <p:sp>
          <p:nvSpPr>
            <p:cNvPr id="7191" name="Oval 25"/>
            <p:cNvSpPr>
              <a:spLocks noChangeArrowheads="1"/>
            </p:cNvSpPr>
            <p:nvPr/>
          </p:nvSpPr>
          <p:spPr bwMode="auto">
            <a:xfrm>
              <a:off x="4241" y="1253"/>
              <a:ext cx="91" cy="90"/>
            </a:xfrm>
            <a:prstGeom prst="ellipse">
              <a:avLst/>
            </a:prstGeom>
            <a:solidFill>
              <a:schemeClr val="bg1"/>
            </a:solidFill>
            <a:ln w="57150">
              <a:solidFill>
                <a:srgbClr val="CC0000"/>
              </a:solidFill>
              <a:round/>
              <a:headEnd/>
              <a:tailEnd/>
            </a:ln>
          </p:spPr>
          <p:txBody>
            <a:bodyPr wrap="none" anchor="ctr"/>
            <a:lstStyle/>
            <a:p>
              <a:endParaRPr lang="ru-RU"/>
            </a:p>
          </p:txBody>
        </p:sp>
      </p:grpSp>
      <p:sp>
        <p:nvSpPr>
          <p:cNvPr id="4115" name="Oval 19"/>
          <p:cNvSpPr>
            <a:spLocks noChangeArrowheads="1"/>
          </p:cNvSpPr>
          <p:nvPr/>
        </p:nvSpPr>
        <p:spPr bwMode="auto">
          <a:xfrm>
            <a:off x="3276600" y="3860800"/>
            <a:ext cx="144463" cy="14287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4127" name="Oval 31"/>
          <p:cNvSpPr>
            <a:spLocks noChangeArrowheads="1"/>
          </p:cNvSpPr>
          <p:nvPr/>
        </p:nvSpPr>
        <p:spPr bwMode="auto">
          <a:xfrm>
            <a:off x="3635375" y="2924175"/>
            <a:ext cx="144463" cy="14287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4128" name="Oval 32"/>
          <p:cNvSpPr>
            <a:spLocks noChangeArrowheads="1"/>
          </p:cNvSpPr>
          <p:nvPr/>
        </p:nvSpPr>
        <p:spPr bwMode="auto">
          <a:xfrm>
            <a:off x="3924300" y="2420938"/>
            <a:ext cx="144463" cy="14287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4129" name="Oval 33"/>
          <p:cNvSpPr>
            <a:spLocks noChangeArrowheads="1"/>
          </p:cNvSpPr>
          <p:nvPr/>
        </p:nvSpPr>
        <p:spPr bwMode="auto">
          <a:xfrm>
            <a:off x="4211638" y="2062163"/>
            <a:ext cx="144462" cy="14287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4130" name="Oval 34"/>
          <p:cNvSpPr>
            <a:spLocks noChangeArrowheads="1"/>
          </p:cNvSpPr>
          <p:nvPr/>
        </p:nvSpPr>
        <p:spPr bwMode="auto">
          <a:xfrm>
            <a:off x="6443663" y="2276475"/>
            <a:ext cx="144462" cy="14287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4131" name="Oval 35"/>
          <p:cNvSpPr>
            <a:spLocks noChangeArrowheads="1"/>
          </p:cNvSpPr>
          <p:nvPr/>
        </p:nvSpPr>
        <p:spPr bwMode="auto">
          <a:xfrm>
            <a:off x="6084888" y="2924175"/>
            <a:ext cx="144462" cy="142875"/>
          </a:xfrm>
          <a:prstGeom prst="ellipse">
            <a:avLst/>
          </a:prstGeom>
          <a:solidFill>
            <a:srgbClr val="FF6600"/>
          </a:solidFill>
          <a:ln w="28575">
            <a:solidFill>
              <a:srgbClr val="CC0000"/>
            </a:solidFill>
            <a:round/>
            <a:headEnd/>
            <a:tailEnd/>
          </a:ln>
        </p:spPr>
        <p:txBody>
          <a:bodyPr wrap="none" anchor="ctr"/>
          <a:lstStyle/>
          <a:p>
            <a:endParaRPr lang="ru-RU"/>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wipe(left)">
                                      <p:cBhvr>
                                        <p:cTn id="7" dur="2000"/>
                                        <p:tgtEl>
                                          <p:spTgt spid="4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2000"/>
                                        <p:tgtEl>
                                          <p:spTgt spid="3"/>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126"/>
                                        </p:tgtEl>
                                        <p:attrNameLst>
                                          <p:attrName>style.visibility</p:attrName>
                                        </p:attrNameLst>
                                      </p:cBhvr>
                                      <p:to>
                                        <p:strVal val="visible"/>
                                      </p:to>
                                    </p:set>
                                    <p:animEffect transition="in" filter="wipe(up)">
                                      <p:cBhvr>
                                        <p:cTn id="26" dur="1000"/>
                                        <p:tgtEl>
                                          <p:spTgt spid="41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125"/>
                                        </p:tgtEl>
                                        <p:attrNameLst>
                                          <p:attrName>style.visibility</p:attrName>
                                        </p:attrNameLst>
                                      </p:cBhvr>
                                      <p:to>
                                        <p:strVal val="visible"/>
                                      </p:to>
                                    </p:set>
                                    <p:animEffect transition="in" filter="wipe(up)">
                                      <p:cBhvr>
                                        <p:cTn id="29" dur="1000"/>
                                        <p:tgtEl>
                                          <p:spTgt spid="41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115"/>
                                        </p:tgtEl>
                                        <p:attrNameLst>
                                          <p:attrName>style.visibility</p:attrName>
                                        </p:attrNameLst>
                                      </p:cBhvr>
                                      <p:to>
                                        <p:strVal val="visible"/>
                                      </p:to>
                                    </p:set>
                                    <p:animEffect transition="in" filter="wipe(left)">
                                      <p:cBhvr>
                                        <p:cTn id="34" dur="1000"/>
                                        <p:tgtEl>
                                          <p:spTgt spid="4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127"/>
                                        </p:tgtEl>
                                        <p:attrNameLst>
                                          <p:attrName>style.visibility</p:attrName>
                                        </p:attrNameLst>
                                      </p:cBhvr>
                                      <p:to>
                                        <p:strVal val="visible"/>
                                      </p:to>
                                    </p:set>
                                    <p:animEffect transition="in" filter="wipe(left)">
                                      <p:cBhvr>
                                        <p:cTn id="37" dur="1000"/>
                                        <p:tgtEl>
                                          <p:spTgt spid="412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28"/>
                                        </p:tgtEl>
                                        <p:attrNameLst>
                                          <p:attrName>style.visibility</p:attrName>
                                        </p:attrNameLst>
                                      </p:cBhvr>
                                      <p:to>
                                        <p:strVal val="visible"/>
                                      </p:to>
                                    </p:set>
                                    <p:animEffect transition="in" filter="wipe(left)">
                                      <p:cBhvr>
                                        <p:cTn id="40" dur="1000"/>
                                        <p:tgtEl>
                                          <p:spTgt spid="41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129"/>
                                        </p:tgtEl>
                                        <p:attrNameLst>
                                          <p:attrName>style.visibility</p:attrName>
                                        </p:attrNameLst>
                                      </p:cBhvr>
                                      <p:to>
                                        <p:strVal val="visible"/>
                                      </p:to>
                                    </p:set>
                                    <p:animEffect transition="in" filter="wipe(left)">
                                      <p:cBhvr>
                                        <p:cTn id="43" dur="1000"/>
                                        <p:tgtEl>
                                          <p:spTgt spid="41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31"/>
                                        </p:tgtEl>
                                        <p:attrNameLst>
                                          <p:attrName>style.visibility</p:attrName>
                                        </p:attrNameLst>
                                      </p:cBhvr>
                                      <p:to>
                                        <p:strVal val="visible"/>
                                      </p:to>
                                    </p:set>
                                    <p:animEffect transition="in" filter="wipe(left)">
                                      <p:cBhvr>
                                        <p:cTn id="46" dur="1000"/>
                                        <p:tgtEl>
                                          <p:spTgt spid="41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30"/>
                                        </p:tgtEl>
                                        <p:attrNameLst>
                                          <p:attrName>style.visibility</p:attrName>
                                        </p:attrNameLst>
                                      </p:cBhvr>
                                      <p:to>
                                        <p:strVal val="visible"/>
                                      </p:to>
                                    </p:set>
                                    <p:animEffect transition="in" filter="wipe(left)">
                                      <p:cBhvr>
                                        <p:cTn id="49" dur="1000"/>
                                        <p:tgtEl>
                                          <p:spTgt spid="41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108"/>
                                        </p:tgtEl>
                                        <p:attrNameLst>
                                          <p:attrName>style.visibility</p:attrName>
                                        </p:attrNameLst>
                                      </p:cBhvr>
                                      <p:to>
                                        <p:strVal val="visible"/>
                                      </p:to>
                                    </p:set>
                                    <p:animEffect transition="in" filter="wipe(up)">
                                      <p:cBhvr>
                                        <p:cTn id="54" dur="1000"/>
                                        <p:tgtEl>
                                          <p:spTgt spid="4108"/>
                                        </p:tgtEl>
                                      </p:cBhvr>
                                    </p:animEffect>
                                  </p:childTnLst>
                                </p:cTn>
                              </p:par>
                            </p:childTnLst>
                          </p:cTn>
                        </p:par>
                        <p:par>
                          <p:cTn id="55" fill="hold">
                            <p:stCondLst>
                              <p:cond delay="1000"/>
                            </p:stCondLst>
                            <p:childTnLst>
                              <p:par>
                                <p:cTn id="56" presetID="22" presetClass="entr" presetSubtype="1" fill="hold" grpId="0" nodeType="afterEffect">
                                  <p:stCondLst>
                                    <p:cond delay="0"/>
                                  </p:stCondLst>
                                  <p:childTnLst>
                                    <p:set>
                                      <p:cBhvr>
                                        <p:cTn id="57" dur="1" fill="hold">
                                          <p:stCondLst>
                                            <p:cond delay="0"/>
                                          </p:stCondLst>
                                        </p:cTn>
                                        <p:tgtEl>
                                          <p:spTgt spid="4109"/>
                                        </p:tgtEl>
                                        <p:attrNameLst>
                                          <p:attrName>style.visibility</p:attrName>
                                        </p:attrNameLst>
                                      </p:cBhvr>
                                      <p:to>
                                        <p:strVal val="visible"/>
                                      </p:to>
                                    </p:set>
                                    <p:animEffect transition="in" filter="wipe(up)">
                                      <p:cBhvr>
                                        <p:cTn id="58"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animBg="1"/>
      <p:bldP spid="4126" grpId="0" animBg="1"/>
      <p:bldP spid="4108" grpId="0"/>
      <p:bldP spid="4109" grpId="0"/>
      <p:bldP spid="4110" grpId="0" animBg="1"/>
      <p:bldP spid="4115" grpId="0" animBg="1"/>
      <p:bldP spid="4127" grpId="0" animBg="1"/>
      <p:bldP spid="4128" grpId="0" animBg="1"/>
      <p:bldP spid="4129" grpId="0" animBg="1"/>
      <p:bldP spid="4130" grpId="0" animBg="1"/>
      <p:bldP spid="41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5"/>
          <p:cNvSpPr txBox="1">
            <a:spLocks noChangeArrowheads="1"/>
          </p:cNvSpPr>
          <p:nvPr/>
        </p:nvSpPr>
        <p:spPr bwMode="auto">
          <a:xfrm>
            <a:off x="1042988" y="260350"/>
            <a:ext cx="7705725" cy="1036638"/>
          </a:xfrm>
          <a:prstGeom prst="rect">
            <a:avLst/>
          </a:prstGeom>
          <a:noFill/>
          <a:ln w="9525">
            <a:noFill/>
            <a:miter lim="800000"/>
            <a:headEnd/>
            <a:tailEnd/>
          </a:ln>
        </p:spPr>
        <p:txBody>
          <a:bodyPr>
            <a:spAutoFit/>
          </a:bodyPr>
          <a:lstStyle/>
          <a:p>
            <a:r>
              <a:rPr lang="ru-RU" b="1" u="sng">
                <a:solidFill>
                  <a:srgbClr val="005250"/>
                </a:solidFill>
              </a:rPr>
              <a:t>Задача 3.3</a:t>
            </a:r>
            <a:r>
              <a:rPr lang="ru-RU" b="1" u="sng">
                <a:solidFill>
                  <a:srgbClr val="005250"/>
                </a:solidFill>
                <a:latin typeface="Arial" charset="0"/>
              </a:rPr>
              <a:t>.</a:t>
            </a:r>
            <a:r>
              <a:rPr lang="ru-RU" b="1"/>
              <a:t> На рисунке изображен график функции </a:t>
            </a:r>
            <a:r>
              <a:rPr lang="en-US" sz="2400" b="1" i="1"/>
              <a:t>y</a:t>
            </a:r>
            <a:r>
              <a:rPr lang="ru-RU" sz="2400" b="1" i="1"/>
              <a:t> = </a:t>
            </a:r>
            <a:r>
              <a:rPr lang="en-US" sz="2400" b="1" i="1"/>
              <a:t>f (x)</a:t>
            </a:r>
            <a:r>
              <a:rPr lang="en-US" sz="2400" b="1"/>
              <a:t>,</a:t>
            </a:r>
            <a:r>
              <a:rPr lang="en-US" b="1"/>
              <a:t> </a:t>
            </a:r>
            <a:r>
              <a:rPr lang="ru-RU" b="1"/>
              <a:t>  </a:t>
            </a:r>
          </a:p>
          <a:p>
            <a:r>
              <a:rPr lang="ru-RU" b="1"/>
              <a:t>определенной на интервале (</a:t>
            </a:r>
            <a:r>
              <a:rPr lang="en-US" sz="2000" b="1" i="1"/>
              <a:t>a</a:t>
            </a:r>
            <a:r>
              <a:rPr lang="ru-RU" sz="2000" b="1" i="1"/>
              <a:t>;</a:t>
            </a:r>
            <a:r>
              <a:rPr lang="en-US" sz="2000" b="1" i="1"/>
              <a:t>b</a:t>
            </a:r>
            <a:r>
              <a:rPr lang="ru-RU" b="1"/>
              <a:t>). Определите количество целых </a:t>
            </a:r>
          </a:p>
          <a:p>
            <a:r>
              <a:rPr lang="ru-RU" b="1"/>
              <a:t>точек, в которых производная функции положительна. </a:t>
            </a:r>
          </a:p>
        </p:txBody>
      </p:sp>
      <p:pic>
        <p:nvPicPr>
          <p:cNvPr id="8197" name="Picture 6"/>
          <p:cNvPicPr>
            <a:picLocks noChangeAspect="1" noChangeArrowheads="1"/>
          </p:cNvPicPr>
          <p:nvPr/>
        </p:nvPicPr>
        <p:blipFill>
          <a:blip r:embed="rId3" cstate="print"/>
          <a:srcRect/>
          <a:stretch>
            <a:fillRect/>
          </a:stretch>
        </p:blipFill>
        <p:spPr bwMode="auto">
          <a:xfrm>
            <a:off x="1116013" y="1700213"/>
            <a:ext cx="3579812" cy="2517775"/>
          </a:xfrm>
          <a:prstGeom prst="rect">
            <a:avLst/>
          </a:prstGeom>
          <a:noFill/>
          <a:ln w="9525">
            <a:noFill/>
            <a:miter lim="800000"/>
            <a:headEnd/>
            <a:tailEnd/>
          </a:ln>
        </p:spPr>
      </p:pic>
      <p:pic>
        <p:nvPicPr>
          <p:cNvPr id="8198" name="Picture 7"/>
          <p:cNvPicPr>
            <a:picLocks noChangeAspect="1" noChangeArrowheads="1"/>
          </p:cNvPicPr>
          <p:nvPr/>
        </p:nvPicPr>
        <p:blipFill>
          <a:blip r:embed="rId4" cstate="print"/>
          <a:srcRect/>
          <a:stretch>
            <a:fillRect/>
          </a:stretch>
        </p:blipFill>
        <p:spPr bwMode="auto">
          <a:xfrm>
            <a:off x="5148263" y="1701800"/>
            <a:ext cx="3600450" cy="2516188"/>
          </a:xfrm>
          <a:prstGeom prst="rect">
            <a:avLst/>
          </a:prstGeom>
          <a:noFill/>
          <a:ln w="9525">
            <a:noFill/>
            <a:miter lim="800000"/>
            <a:headEnd/>
            <a:tailEnd/>
          </a:ln>
        </p:spPr>
      </p:pic>
      <p:sp>
        <p:nvSpPr>
          <p:cNvPr id="8199" name="Text Box 8"/>
          <p:cNvSpPr txBox="1">
            <a:spLocks noChangeArrowheads="1"/>
          </p:cNvSpPr>
          <p:nvPr/>
        </p:nvSpPr>
        <p:spPr bwMode="auto">
          <a:xfrm>
            <a:off x="1116013" y="1628775"/>
            <a:ext cx="503237" cy="457200"/>
          </a:xfrm>
          <a:prstGeom prst="rect">
            <a:avLst/>
          </a:prstGeom>
          <a:noFill/>
          <a:ln w="9525">
            <a:noFill/>
            <a:miter lim="800000"/>
            <a:headEnd/>
            <a:tailEnd/>
          </a:ln>
        </p:spPr>
        <p:txBody>
          <a:bodyPr>
            <a:spAutoFit/>
          </a:bodyPr>
          <a:lstStyle/>
          <a:p>
            <a:pPr>
              <a:spcBef>
                <a:spcPct val="50000"/>
              </a:spcBef>
            </a:pPr>
            <a:r>
              <a:rPr lang="en-US" sz="2400" i="1"/>
              <a:t>a)</a:t>
            </a:r>
            <a:endParaRPr lang="ru-RU" sz="2400" i="1"/>
          </a:p>
        </p:txBody>
      </p:sp>
      <p:sp>
        <p:nvSpPr>
          <p:cNvPr id="8200" name="Text Box 9"/>
          <p:cNvSpPr txBox="1">
            <a:spLocks noChangeArrowheads="1"/>
          </p:cNvSpPr>
          <p:nvPr/>
        </p:nvSpPr>
        <p:spPr bwMode="auto">
          <a:xfrm>
            <a:off x="7812088" y="1628775"/>
            <a:ext cx="503237" cy="457200"/>
          </a:xfrm>
          <a:prstGeom prst="rect">
            <a:avLst/>
          </a:prstGeom>
          <a:noFill/>
          <a:ln w="9525">
            <a:noFill/>
            <a:miter lim="800000"/>
            <a:headEnd/>
            <a:tailEnd/>
          </a:ln>
        </p:spPr>
        <p:txBody>
          <a:bodyPr>
            <a:spAutoFit/>
          </a:bodyPr>
          <a:lstStyle/>
          <a:p>
            <a:pPr>
              <a:spcBef>
                <a:spcPct val="50000"/>
              </a:spcBef>
            </a:pPr>
            <a:r>
              <a:rPr lang="ru-RU" sz="2400" i="1"/>
              <a:t>б</a:t>
            </a:r>
            <a:r>
              <a:rPr lang="en-US" sz="2400" i="1"/>
              <a:t>)</a:t>
            </a:r>
            <a:endParaRPr lang="ru-RU" sz="2400" i="1"/>
          </a:p>
        </p:txBody>
      </p:sp>
      <p:sp>
        <p:nvSpPr>
          <p:cNvPr id="8201" name="Text Box 11"/>
          <p:cNvSpPr txBox="1">
            <a:spLocks noChangeArrowheads="1"/>
          </p:cNvSpPr>
          <p:nvPr/>
        </p:nvSpPr>
        <p:spPr bwMode="auto">
          <a:xfrm>
            <a:off x="2987675" y="1406525"/>
            <a:ext cx="3529013" cy="396875"/>
          </a:xfrm>
          <a:prstGeom prst="rect">
            <a:avLst/>
          </a:prstGeom>
          <a:noFill/>
          <a:ln w="9525">
            <a:noFill/>
            <a:miter lim="800000"/>
            <a:headEnd/>
            <a:tailEnd/>
          </a:ln>
        </p:spPr>
        <p:txBody>
          <a:bodyPr>
            <a:spAutoFit/>
          </a:bodyPr>
          <a:lstStyle/>
          <a:p>
            <a:pPr>
              <a:spcBef>
                <a:spcPct val="50000"/>
              </a:spcBef>
            </a:pPr>
            <a:r>
              <a:rPr lang="ru-RU" sz="2000" b="1" dirty="0">
                <a:solidFill>
                  <a:srgbClr val="FF0000"/>
                </a:solidFill>
              </a:rPr>
              <a:t>Решите самостоятельно!</a:t>
            </a:r>
          </a:p>
        </p:txBody>
      </p:sp>
      <p:sp>
        <p:nvSpPr>
          <p:cNvPr id="8202" name="Text Box 12"/>
          <p:cNvSpPr txBox="1">
            <a:spLocks noChangeArrowheads="1"/>
          </p:cNvSpPr>
          <p:nvPr/>
        </p:nvSpPr>
        <p:spPr bwMode="auto">
          <a:xfrm>
            <a:off x="3995738" y="4292600"/>
            <a:ext cx="1512887" cy="396875"/>
          </a:xfrm>
          <a:prstGeom prst="rect">
            <a:avLst/>
          </a:prstGeom>
          <a:noFill/>
          <a:ln w="9525">
            <a:noFill/>
            <a:miter lim="800000"/>
            <a:headEnd/>
            <a:tailEnd/>
          </a:ln>
        </p:spPr>
        <p:txBody>
          <a:bodyPr>
            <a:spAutoFit/>
          </a:bodyPr>
          <a:lstStyle/>
          <a:p>
            <a:pPr>
              <a:spcBef>
                <a:spcPct val="50000"/>
              </a:spcBef>
            </a:pPr>
            <a:r>
              <a:rPr lang="ru-RU" sz="2000" b="1">
                <a:solidFill>
                  <a:srgbClr val="008080"/>
                </a:solidFill>
              </a:rPr>
              <a:t>Решение.</a:t>
            </a:r>
          </a:p>
        </p:txBody>
      </p:sp>
      <p:sp>
        <p:nvSpPr>
          <p:cNvPr id="5133" name="Rectangle 13"/>
          <p:cNvSpPr>
            <a:spLocks noChangeArrowheads="1"/>
          </p:cNvSpPr>
          <p:nvPr/>
        </p:nvSpPr>
        <p:spPr bwMode="auto">
          <a:xfrm>
            <a:off x="1835150" y="2057400"/>
            <a:ext cx="649288" cy="2160588"/>
          </a:xfrm>
          <a:prstGeom prst="rect">
            <a:avLst/>
          </a:prstGeom>
          <a:solidFill>
            <a:srgbClr val="FF6600">
              <a:alpha val="39999"/>
            </a:srgbClr>
          </a:solidFill>
          <a:ln w="9525">
            <a:noFill/>
            <a:miter lim="800000"/>
            <a:headEnd/>
            <a:tailEnd/>
          </a:ln>
        </p:spPr>
        <p:txBody>
          <a:bodyPr wrap="none" anchor="ctr"/>
          <a:lstStyle/>
          <a:p>
            <a:endParaRPr lang="ru-RU"/>
          </a:p>
        </p:txBody>
      </p:sp>
      <p:sp>
        <p:nvSpPr>
          <p:cNvPr id="5134" name="Rectangle 14"/>
          <p:cNvSpPr>
            <a:spLocks noChangeArrowheads="1"/>
          </p:cNvSpPr>
          <p:nvPr/>
        </p:nvSpPr>
        <p:spPr bwMode="auto">
          <a:xfrm>
            <a:off x="3490913" y="2057400"/>
            <a:ext cx="504825" cy="2160588"/>
          </a:xfrm>
          <a:prstGeom prst="rect">
            <a:avLst/>
          </a:prstGeom>
          <a:solidFill>
            <a:srgbClr val="FF6600">
              <a:alpha val="39999"/>
            </a:srgbClr>
          </a:solidFill>
          <a:ln w="9525">
            <a:noFill/>
            <a:miter lim="800000"/>
            <a:headEnd/>
            <a:tailEnd/>
          </a:ln>
        </p:spPr>
        <p:txBody>
          <a:bodyPr wrap="none" anchor="ctr"/>
          <a:lstStyle/>
          <a:p>
            <a:endParaRPr lang="ru-RU"/>
          </a:p>
        </p:txBody>
      </p:sp>
      <p:grpSp>
        <p:nvGrpSpPr>
          <p:cNvPr id="2" name="Group 38"/>
          <p:cNvGrpSpPr>
            <a:grpSpLocks/>
          </p:cNvGrpSpPr>
          <p:nvPr/>
        </p:nvGrpSpPr>
        <p:grpSpPr bwMode="auto">
          <a:xfrm>
            <a:off x="5292725" y="1985963"/>
            <a:ext cx="2808288" cy="2160587"/>
            <a:chOff x="3334" y="1251"/>
            <a:chExt cx="1769" cy="1361"/>
          </a:xfrm>
        </p:grpSpPr>
        <p:sp>
          <p:nvSpPr>
            <p:cNvPr id="8224" name="Rectangle 15"/>
            <p:cNvSpPr>
              <a:spLocks noChangeArrowheads="1"/>
            </p:cNvSpPr>
            <p:nvPr/>
          </p:nvSpPr>
          <p:spPr bwMode="auto">
            <a:xfrm>
              <a:off x="3334" y="1251"/>
              <a:ext cx="136" cy="1361"/>
            </a:xfrm>
            <a:prstGeom prst="rect">
              <a:avLst/>
            </a:prstGeom>
            <a:solidFill>
              <a:srgbClr val="FF6600">
                <a:alpha val="39999"/>
              </a:srgbClr>
            </a:solidFill>
            <a:ln w="9525">
              <a:noFill/>
              <a:miter lim="800000"/>
              <a:headEnd/>
              <a:tailEnd/>
            </a:ln>
          </p:spPr>
          <p:txBody>
            <a:bodyPr wrap="none" anchor="ctr"/>
            <a:lstStyle/>
            <a:p>
              <a:endParaRPr lang="ru-RU"/>
            </a:p>
          </p:txBody>
        </p:sp>
        <p:sp>
          <p:nvSpPr>
            <p:cNvPr id="8225" name="Rectangle 16"/>
            <p:cNvSpPr>
              <a:spLocks noChangeArrowheads="1"/>
            </p:cNvSpPr>
            <p:nvPr/>
          </p:nvSpPr>
          <p:spPr bwMode="auto">
            <a:xfrm>
              <a:off x="3651" y="1251"/>
              <a:ext cx="499" cy="1361"/>
            </a:xfrm>
            <a:prstGeom prst="rect">
              <a:avLst/>
            </a:prstGeom>
            <a:solidFill>
              <a:srgbClr val="FF6600">
                <a:alpha val="39999"/>
              </a:srgbClr>
            </a:solidFill>
            <a:ln w="9525">
              <a:noFill/>
              <a:miter lim="800000"/>
              <a:headEnd/>
              <a:tailEnd/>
            </a:ln>
          </p:spPr>
          <p:txBody>
            <a:bodyPr wrap="none" anchor="ctr"/>
            <a:lstStyle/>
            <a:p>
              <a:endParaRPr lang="ru-RU"/>
            </a:p>
          </p:txBody>
        </p:sp>
        <p:sp>
          <p:nvSpPr>
            <p:cNvPr id="8226" name="Rectangle 17"/>
            <p:cNvSpPr>
              <a:spLocks noChangeArrowheads="1"/>
            </p:cNvSpPr>
            <p:nvPr/>
          </p:nvSpPr>
          <p:spPr bwMode="auto">
            <a:xfrm>
              <a:off x="4694" y="1251"/>
              <a:ext cx="409" cy="1361"/>
            </a:xfrm>
            <a:prstGeom prst="rect">
              <a:avLst/>
            </a:prstGeom>
            <a:solidFill>
              <a:srgbClr val="FF6600">
                <a:alpha val="39999"/>
              </a:srgbClr>
            </a:solidFill>
            <a:ln w="9525">
              <a:noFill/>
              <a:miter lim="800000"/>
              <a:headEnd/>
              <a:tailEnd/>
            </a:ln>
          </p:spPr>
          <p:txBody>
            <a:bodyPr wrap="none" anchor="ctr"/>
            <a:lstStyle/>
            <a:p>
              <a:endParaRPr lang="ru-RU"/>
            </a:p>
          </p:txBody>
        </p:sp>
      </p:grpSp>
      <p:grpSp>
        <p:nvGrpSpPr>
          <p:cNvPr id="3" name="Group 18"/>
          <p:cNvGrpSpPr>
            <a:grpSpLocks/>
          </p:cNvGrpSpPr>
          <p:nvPr/>
        </p:nvGrpSpPr>
        <p:grpSpPr bwMode="auto">
          <a:xfrm>
            <a:off x="2987675" y="4621213"/>
            <a:ext cx="3960813" cy="392112"/>
            <a:chOff x="839" y="3022"/>
            <a:chExt cx="2495" cy="247"/>
          </a:xfrm>
        </p:grpSpPr>
        <p:graphicFrame>
          <p:nvGraphicFramePr>
            <p:cNvPr id="8194" name="Object 19"/>
            <p:cNvGraphicFramePr>
              <a:graphicFrameLocks noChangeAspect="1"/>
            </p:cNvGraphicFramePr>
            <p:nvPr/>
          </p:nvGraphicFramePr>
          <p:xfrm>
            <a:off x="839" y="3027"/>
            <a:ext cx="681" cy="232"/>
          </p:xfrm>
          <a:graphic>
            <a:graphicData uri="http://schemas.openxmlformats.org/presentationml/2006/ole">
              <p:oleObj spid="_x0000_s8194" name="Формула" r:id="rId5" imgW="596880" imgH="203040" progId="Equation.3">
                <p:embed/>
              </p:oleObj>
            </a:graphicData>
          </a:graphic>
        </p:graphicFrame>
        <p:sp>
          <p:nvSpPr>
            <p:cNvPr id="8222" name="Text Box 20"/>
            <p:cNvSpPr txBox="1">
              <a:spLocks noChangeArrowheads="1"/>
            </p:cNvSpPr>
            <p:nvPr/>
          </p:nvSpPr>
          <p:spPr bwMode="auto">
            <a:xfrm>
              <a:off x="1428" y="3022"/>
              <a:ext cx="589" cy="231"/>
            </a:xfrm>
            <a:prstGeom prst="rect">
              <a:avLst/>
            </a:prstGeom>
            <a:noFill/>
            <a:ln w="9525">
              <a:noFill/>
              <a:miter lim="800000"/>
              <a:headEnd/>
              <a:tailEnd/>
            </a:ln>
          </p:spPr>
          <p:txBody>
            <a:bodyPr>
              <a:spAutoFit/>
            </a:bodyPr>
            <a:lstStyle/>
            <a:p>
              <a:pPr>
                <a:spcBef>
                  <a:spcPct val="50000"/>
                </a:spcBef>
              </a:pPr>
              <a:r>
                <a:rPr lang="ru-RU">
                  <a:latin typeface="Arial" charset="0"/>
                </a:rPr>
                <a:t>, если</a:t>
              </a:r>
            </a:p>
          </p:txBody>
        </p:sp>
        <p:graphicFrame>
          <p:nvGraphicFramePr>
            <p:cNvPr id="8195" name="Object 21"/>
            <p:cNvGraphicFramePr>
              <a:graphicFrameLocks noChangeAspect="1"/>
            </p:cNvGraphicFramePr>
            <p:nvPr/>
          </p:nvGraphicFramePr>
          <p:xfrm>
            <a:off x="1927" y="3027"/>
            <a:ext cx="408" cy="242"/>
          </p:xfrm>
          <a:graphic>
            <a:graphicData uri="http://schemas.openxmlformats.org/presentationml/2006/ole">
              <p:oleObj spid="_x0000_s8195" name="Формула" r:id="rId6" imgW="342720" imgH="203040" progId="Equation.3">
                <p:embed/>
              </p:oleObj>
            </a:graphicData>
          </a:graphic>
        </p:graphicFrame>
        <p:sp>
          <p:nvSpPr>
            <p:cNvPr id="8223" name="Text Box 22"/>
            <p:cNvSpPr txBox="1">
              <a:spLocks noChangeArrowheads="1"/>
            </p:cNvSpPr>
            <p:nvPr/>
          </p:nvSpPr>
          <p:spPr bwMode="auto">
            <a:xfrm>
              <a:off x="2290" y="3027"/>
              <a:ext cx="1044" cy="231"/>
            </a:xfrm>
            <a:prstGeom prst="rect">
              <a:avLst/>
            </a:prstGeom>
            <a:noFill/>
            <a:ln w="9525">
              <a:noFill/>
              <a:miter lim="800000"/>
              <a:headEnd/>
              <a:tailEnd/>
            </a:ln>
          </p:spPr>
          <p:txBody>
            <a:bodyPr>
              <a:spAutoFit/>
            </a:bodyPr>
            <a:lstStyle/>
            <a:p>
              <a:pPr>
                <a:spcBef>
                  <a:spcPct val="50000"/>
                </a:spcBef>
              </a:pPr>
              <a:r>
                <a:rPr lang="ru-RU">
                  <a:latin typeface="Arial" charset="0"/>
                </a:rPr>
                <a:t>возрастает.</a:t>
              </a:r>
            </a:p>
          </p:txBody>
        </p:sp>
      </p:grpSp>
      <p:sp>
        <p:nvSpPr>
          <p:cNvPr id="5143" name="Text Box 23"/>
          <p:cNvSpPr txBox="1">
            <a:spLocks noChangeArrowheads="1"/>
          </p:cNvSpPr>
          <p:nvPr/>
        </p:nvSpPr>
        <p:spPr bwMode="auto">
          <a:xfrm>
            <a:off x="971550" y="4941888"/>
            <a:ext cx="3313113" cy="1192212"/>
          </a:xfrm>
          <a:prstGeom prst="rect">
            <a:avLst/>
          </a:prstGeom>
          <a:noFill/>
          <a:ln w="9525">
            <a:noFill/>
            <a:miter lim="800000"/>
            <a:headEnd/>
            <a:tailEnd/>
          </a:ln>
        </p:spPr>
        <p:txBody>
          <a:bodyPr>
            <a:spAutoFit/>
          </a:bodyPr>
          <a:lstStyle/>
          <a:p>
            <a:pPr>
              <a:spcBef>
                <a:spcPct val="50000"/>
              </a:spcBef>
            </a:pPr>
            <a:r>
              <a:rPr lang="ru-RU"/>
              <a:t>Целые решения при :  </a:t>
            </a:r>
          </a:p>
          <a:p>
            <a:pPr>
              <a:spcBef>
                <a:spcPct val="50000"/>
              </a:spcBef>
            </a:pPr>
            <a:r>
              <a:rPr lang="ru-RU" i="1">
                <a:latin typeface="Arial" charset="0"/>
              </a:rPr>
              <a:t>х=-2; х=-1; х=5; х=6. </a:t>
            </a:r>
          </a:p>
          <a:p>
            <a:pPr>
              <a:spcBef>
                <a:spcPct val="50000"/>
              </a:spcBef>
            </a:pPr>
            <a:r>
              <a:rPr lang="ru-RU">
                <a:latin typeface="Arial" charset="0"/>
              </a:rPr>
              <a:t>Их количество равно 4.</a:t>
            </a:r>
            <a:endParaRPr lang="ru-RU" i="1">
              <a:latin typeface="Arial" charset="0"/>
            </a:endParaRPr>
          </a:p>
        </p:txBody>
      </p:sp>
      <p:sp>
        <p:nvSpPr>
          <p:cNvPr id="5144" name="Text Box 24"/>
          <p:cNvSpPr txBox="1">
            <a:spLocks noChangeArrowheads="1"/>
          </p:cNvSpPr>
          <p:nvPr/>
        </p:nvSpPr>
        <p:spPr bwMode="auto">
          <a:xfrm>
            <a:off x="5795963" y="5014913"/>
            <a:ext cx="3313112" cy="1192212"/>
          </a:xfrm>
          <a:prstGeom prst="rect">
            <a:avLst/>
          </a:prstGeom>
          <a:noFill/>
          <a:ln w="9525">
            <a:noFill/>
            <a:miter lim="800000"/>
            <a:headEnd/>
            <a:tailEnd/>
          </a:ln>
        </p:spPr>
        <p:txBody>
          <a:bodyPr>
            <a:spAutoFit/>
          </a:bodyPr>
          <a:lstStyle/>
          <a:p>
            <a:pPr>
              <a:spcBef>
                <a:spcPct val="50000"/>
              </a:spcBef>
            </a:pPr>
            <a:r>
              <a:rPr lang="ru-RU"/>
              <a:t>Целые решения при :  </a:t>
            </a:r>
          </a:p>
          <a:p>
            <a:pPr>
              <a:spcBef>
                <a:spcPct val="50000"/>
              </a:spcBef>
            </a:pPr>
            <a:r>
              <a:rPr lang="ru-RU" i="1">
                <a:latin typeface="Arial" charset="0"/>
              </a:rPr>
              <a:t>х=2; х=3; х=4; х=10; х=11. </a:t>
            </a:r>
          </a:p>
          <a:p>
            <a:pPr>
              <a:spcBef>
                <a:spcPct val="50000"/>
              </a:spcBef>
            </a:pPr>
            <a:r>
              <a:rPr lang="ru-RU">
                <a:latin typeface="Arial" charset="0"/>
              </a:rPr>
              <a:t>Их количество равно 5.</a:t>
            </a:r>
            <a:endParaRPr lang="ru-RU" i="1">
              <a:latin typeface="Arial" charset="0"/>
            </a:endParaRPr>
          </a:p>
        </p:txBody>
      </p:sp>
      <p:sp>
        <p:nvSpPr>
          <p:cNvPr id="5145" name="Text Box 25"/>
          <p:cNvSpPr txBox="1">
            <a:spLocks noChangeArrowheads="1"/>
          </p:cNvSpPr>
          <p:nvPr/>
        </p:nvSpPr>
        <p:spPr bwMode="auto">
          <a:xfrm>
            <a:off x="971550" y="6165850"/>
            <a:ext cx="1223963" cy="366713"/>
          </a:xfrm>
          <a:prstGeom prst="rect">
            <a:avLst/>
          </a:prstGeom>
          <a:noFill/>
          <a:ln w="9525">
            <a:noFill/>
            <a:miter lim="800000"/>
            <a:headEnd/>
            <a:tailEnd/>
          </a:ln>
        </p:spPr>
        <p:txBody>
          <a:bodyPr>
            <a:spAutoFit/>
          </a:bodyPr>
          <a:lstStyle/>
          <a:p>
            <a:pPr>
              <a:spcBef>
                <a:spcPct val="50000"/>
              </a:spcBef>
            </a:pPr>
            <a:r>
              <a:rPr lang="ru-RU" b="1">
                <a:latin typeface="Arial" charset="0"/>
              </a:rPr>
              <a:t>Ответ: 4.</a:t>
            </a:r>
          </a:p>
        </p:txBody>
      </p:sp>
      <p:sp>
        <p:nvSpPr>
          <p:cNvPr id="5146" name="Text Box 26"/>
          <p:cNvSpPr txBox="1">
            <a:spLocks noChangeArrowheads="1"/>
          </p:cNvSpPr>
          <p:nvPr/>
        </p:nvSpPr>
        <p:spPr bwMode="auto">
          <a:xfrm>
            <a:off x="5867400" y="6237288"/>
            <a:ext cx="1223963" cy="366712"/>
          </a:xfrm>
          <a:prstGeom prst="rect">
            <a:avLst/>
          </a:prstGeom>
          <a:noFill/>
          <a:ln w="9525">
            <a:noFill/>
            <a:miter lim="800000"/>
            <a:headEnd/>
            <a:tailEnd/>
          </a:ln>
        </p:spPr>
        <p:txBody>
          <a:bodyPr>
            <a:spAutoFit/>
          </a:bodyPr>
          <a:lstStyle/>
          <a:p>
            <a:pPr>
              <a:spcBef>
                <a:spcPct val="50000"/>
              </a:spcBef>
            </a:pPr>
            <a:r>
              <a:rPr lang="ru-RU" b="1">
                <a:latin typeface="Arial" charset="0"/>
              </a:rPr>
              <a:t>Ответ: 5.</a:t>
            </a:r>
          </a:p>
        </p:txBody>
      </p:sp>
      <p:grpSp>
        <p:nvGrpSpPr>
          <p:cNvPr id="4" name="Group 36"/>
          <p:cNvGrpSpPr>
            <a:grpSpLocks/>
          </p:cNvGrpSpPr>
          <p:nvPr/>
        </p:nvGrpSpPr>
        <p:grpSpPr bwMode="auto">
          <a:xfrm>
            <a:off x="2051050" y="2708275"/>
            <a:ext cx="1800225" cy="1296988"/>
            <a:chOff x="1292" y="1706"/>
            <a:chExt cx="1134" cy="817"/>
          </a:xfrm>
        </p:grpSpPr>
        <p:sp>
          <p:nvSpPr>
            <p:cNvPr id="8218" name="Oval 27"/>
            <p:cNvSpPr>
              <a:spLocks noChangeArrowheads="1"/>
            </p:cNvSpPr>
            <p:nvPr/>
          </p:nvSpPr>
          <p:spPr bwMode="auto">
            <a:xfrm>
              <a:off x="1292" y="2069"/>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19" name="Oval 28"/>
            <p:cNvSpPr>
              <a:spLocks noChangeArrowheads="1"/>
            </p:cNvSpPr>
            <p:nvPr/>
          </p:nvSpPr>
          <p:spPr bwMode="auto">
            <a:xfrm>
              <a:off x="1429" y="1706"/>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20" name="Oval 29"/>
            <p:cNvSpPr>
              <a:spLocks noChangeArrowheads="1"/>
            </p:cNvSpPr>
            <p:nvPr/>
          </p:nvSpPr>
          <p:spPr bwMode="auto">
            <a:xfrm>
              <a:off x="2245" y="2478"/>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21" name="Oval 30"/>
            <p:cNvSpPr>
              <a:spLocks noChangeArrowheads="1"/>
            </p:cNvSpPr>
            <p:nvPr/>
          </p:nvSpPr>
          <p:spPr bwMode="auto">
            <a:xfrm>
              <a:off x="2381" y="2069"/>
              <a:ext cx="45" cy="45"/>
            </a:xfrm>
            <a:prstGeom prst="ellipse">
              <a:avLst/>
            </a:prstGeom>
            <a:solidFill>
              <a:srgbClr val="FF0000"/>
            </a:solidFill>
            <a:ln w="19050">
              <a:solidFill>
                <a:srgbClr val="CC0000"/>
              </a:solidFill>
              <a:round/>
              <a:headEnd/>
              <a:tailEnd/>
            </a:ln>
          </p:spPr>
          <p:txBody>
            <a:bodyPr wrap="none" anchor="ctr"/>
            <a:lstStyle/>
            <a:p>
              <a:endParaRPr lang="ru-RU"/>
            </a:p>
          </p:txBody>
        </p:sp>
      </p:grpSp>
      <p:grpSp>
        <p:nvGrpSpPr>
          <p:cNvPr id="5" name="Group 37"/>
          <p:cNvGrpSpPr>
            <a:grpSpLocks/>
          </p:cNvGrpSpPr>
          <p:nvPr/>
        </p:nvGrpSpPr>
        <p:grpSpPr bwMode="auto">
          <a:xfrm>
            <a:off x="5867400" y="2492375"/>
            <a:ext cx="2016125" cy="1512888"/>
            <a:chOff x="3696" y="1570"/>
            <a:chExt cx="1270" cy="953"/>
          </a:xfrm>
        </p:grpSpPr>
        <p:sp>
          <p:nvSpPr>
            <p:cNvPr id="8213" name="Oval 31"/>
            <p:cNvSpPr>
              <a:spLocks noChangeArrowheads="1"/>
            </p:cNvSpPr>
            <p:nvPr/>
          </p:nvSpPr>
          <p:spPr bwMode="auto">
            <a:xfrm>
              <a:off x="3696" y="2478"/>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14" name="Oval 32"/>
            <p:cNvSpPr>
              <a:spLocks noChangeArrowheads="1"/>
            </p:cNvSpPr>
            <p:nvPr/>
          </p:nvSpPr>
          <p:spPr bwMode="auto">
            <a:xfrm>
              <a:off x="3833" y="2069"/>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15" name="Oval 33"/>
            <p:cNvSpPr>
              <a:spLocks noChangeArrowheads="1"/>
            </p:cNvSpPr>
            <p:nvPr/>
          </p:nvSpPr>
          <p:spPr bwMode="auto">
            <a:xfrm>
              <a:off x="3969" y="1570"/>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16" name="Oval 34"/>
            <p:cNvSpPr>
              <a:spLocks noChangeArrowheads="1"/>
            </p:cNvSpPr>
            <p:nvPr/>
          </p:nvSpPr>
          <p:spPr bwMode="auto">
            <a:xfrm>
              <a:off x="4785" y="2069"/>
              <a:ext cx="45" cy="45"/>
            </a:xfrm>
            <a:prstGeom prst="ellipse">
              <a:avLst/>
            </a:prstGeom>
            <a:solidFill>
              <a:srgbClr val="FF0000"/>
            </a:solidFill>
            <a:ln w="19050">
              <a:solidFill>
                <a:srgbClr val="CC0000"/>
              </a:solidFill>
              <a:round/>
              <a:headEnd/>
              <a:tailEnd/>
            </a:ln>
          </p:spPr>
          <p:txBody>
            <a:bodyPr wrap="none" anchor="ctr"/>
            <a:lstStyle/>
            <a:p>
              <a:endParaRPr lang="ru-RU"/>
            </a:p>
          </p:txBody>
        </p:sp>
        <p:sp>
          <p:nvSpPr>
            <p:cNvPr id="8217" name="Oval 35"/>
            <p:cNvSpPr>
              <a:spLocks noChangeArrowheads="1"/>
            </p:cNvSpPr>
            <p:nvPr/>
          </p:nvSpPr>
          <p:spPr bwMode="auto">
            <a:xfrm>
              <a:off x="4921" y="1797"/>
              <a:ext cx="45" cy="45"/>
            </a:xfrm>
            <a:prstGeom prst="ellipse">
              <a:avLst/>
            </a:prstGeom>
            <a:solidFill>
              <a:srgbClr val="FF0000"/>
            </a:solidFill>
            <a:ln w="19050">
              <a:solidFill>
                <a:srgbClr val="CC0000"/>
              </a:solidFill>
              <a:round/>
              <a:headEnd/>
              <a:tailEnd/>
            </a:ln>
          </p:spPr>
          <p:txBody>
            <a:bodyPr wrap="none" anchor="ctr"/>
            <a:lstStyle/>
            <a:p>
              <a:endParaRPr lang="ru-RU"/>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wipe(down)">
                                      <p:cBhvr>
                                        <p:cTn id="12" dur="1000"/>
                                        <p:tgtEl>
                                          <p:spTgt spid="51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34"/>
                                        </p:tgtEl>
                                        <p:attrNameLst>
                                          <p:attrName>style.visibility</p:attrName>
                                        </p:attrNameLst>
                                      </p:cBhvr>
                                      <p:to>
                                        <p:strVal val="visible"/>
                                      </p:to>
                                    </p:set>
                                    <p:animEffect transition="in" filter="wipe(down)">
                                      <p:cBhvr>
                                        <p:cTn id="15" dur="1000"/>
                                        <p:tgtEl>
                                          <p:spTgt spid="513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143"/>
                                        </p:tgtEl>
                                        <p:attrNameLst>
                                          <p:attrName>style.visibility</p:attrName>
                                        </p:attrNameLst>
                                      </p:cBhvr>
                                      <p:to>
                                        <p:strVal val="visible"/>
                                      </p:to>
                                    </p:set>
                                    <p:animEffect transition="in" filter="wipe(up)">
                                      <p:cBhvr>
                                        <p:cTn id="24" dur="1000"/>
                                        <p:tgtEl>
                                          <p:spTgt spid="5143"/>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145"/>
                                        </p:tgtEl>
                                        <p:attrNameLst>
                                          <p:attrName>style.visibility</p:attrName>
                                        </p:attrNameLst>
                                      </p:cBhvr>
                                      <p:to>
                                        <p:strVal val="visible"/>
                                      </p:to>
                                    </p:set>
                                    <p:animEffect transition="in" filter="wipe(up)">
                                      <p:cBhvr>
                                        <p:cTn id="28" dur="1000"/>
                                        <p:tgtEl>
                                          <p:spTgt spid="51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144"/>
                                        </p:tgtEl>
                                        <p:attrNameLst>
                                          <p:attrName>style.visibility</p:attrName>
                                        </p:attrNameLst>
                                      </p:cBhvr>
                                      <p:to>
                                        <p:strVal val="visible"/>
                                      </p:to>
                                    </p:set>
                                    <p:animEffect transition="in" filter="wipe(up)">
                                      <p:cBhvr>
                                        <p:cTn id="42" dur="1000"/>
                                        <p:tgtEl>
                                          <p:spTgt spid="5144"/>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5146"/>
                                        </p:tgtEl>
                                        <p:attrNameLst>
                                          <p:attrName>style.visibility</p:attrName>
                                        </p:attrNameLst>
                                      </p:cBhvr>
                                      <p:to>
                                        <p:strVal val="visible"/>
                                      </p:to>
                                    </p:set>
                                    <p:animEffect transition="in" filter="wipe(up)">
                                      <p:cBhvr>
                                        <p:cTn id="46"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P spid="5134" grpId="0" animBg="1"/>
      <p:bldP spid="5143" grpId="0"/>
      <p:bldP spid="5144" grpId="0"/>
      <p:bldP spid="5145" grpId="0"/>
      <p:bldP spid="51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042988" y="260350"/>
            <a:ext cx="7705725" cy="1036638"/>
          </a:xfrm>
          <a:prstGeom prst="rect">
            <a:avLst/>
          </a:prstGeom>
          <a:noFill/>
          <a:ln w="9525">
            <a:noFill/>
            <a:miter lim="800000"/>
            <a:headEnd/>
            <a:tailEnd/>
          </a:ln>
        </p:spPr>
        <p:txBody>
          <a:bodyPr>
            <a:spAutoFit/>
          </a:bodyPr>
          <a:lstStyle/>
          <a:p>
            <a:r>
              <a:rPr lang="ru-RU" b="1" u="sng">
                <a:solidFill>
                  <a:srgbClr val="005250"/>
                </a:solidFill>
              </a:rPr>
              <a:t>Задача 3.4</a:t>
            </a:r>
            <a:r>
              <a:rPr lang="ru-RU" b="1" u="sng">
                <a:solidFill>
                  <a:srgbClr val="005250"/>
                </a:solidFill>
                <a:latin typeface="Arial" charset="0"/>
              </a:rPr>
              <a:t>.</a:t>
            </a:r>
            <a:r>
              <a:rPr lang="ru-RU" b="1"/>
              <a:t> На рисунке изображен график функции </a:t>
            </a:r>
            <a:r>
              <a:rPr lang="en-US" sz="2400" b="1" i="1"/>
              <a:t>y</a:t>
            </a:r>
            <a:r>
              <a:rPr lang="ru-RU" sz="2400" b="1" i="1"/>
              <a:t> = </a:t>
            </a:r>
            <a:r>
              <a:rPr lang="en-US" sz="2400" b="1" i="1"/>
              <a:t>f (x)</a:t>
            </a:r>
            <a:r>
              <a:rPr lang="en-US" sz="2400" b="1"/>
              <a:t>,</a:t>
            </a:r>
            <a:r>
              <a:rPr lang="en-US" b="1"/>
              <a:t> </a:t>
            </a:r>
            <a:r>
              <a:rPr lang="ru-RU" b="1"/>
              <a:t>  </a:t>
            </a:r>
          </a:p>
          <a:p>
            <a:r>
              <a:rPr lang="ru-RU" b="1"/>
              <a:t>определенной на интервале (</a:t>
            </a:r>
            <a:r>
              <a:rPr lang="en-US" sz="2000" b="1" i="1"/>
              <a:t>a</a:t>
            </a:r>
            <a:r>
              <a:rPr lang="ru-RU" sz="2000" b="1" i="1"/>
              <a:t>;</a:t>
            </a:r>
            <a:r>
              <a:rPr lang="en-US" sz="2000" b="1" i="1"/>
              <a:t>b</a:t>
            </a:r>
            <a:r>
              <a:rPr lang="ru-RU" b="1"/>
              <a:t>). Определите количество целых </a:t>
            </a:r>
          </a:p>
          <a:p>
            <a:r>
              <a:rPr lang="ru-RU" b="1"/>
              <a:t>точек, в которых производная функции отрицательна. </a:t>
            </a:r>
          </a:p>
        </p:txBody>
      </p:sp>
      <p:pic>
        <p:nvPicPr>
          <p:cNvPr id="9221" name="Picture 5"/>
          <p:cNvPicPr>
            <a:picLocks noChangeAspect="1" noChangeArrowheads="1"/>
          </p:cNvPicPr>
          <p:nvPr/>
        </p:nvPicPr>
        <p:blipFill>
          <a:blip r:embed="rId3" cstate="print"/>
          <a:srcRect l="25110" t="54791" r="50677" b="16855"/>
          <a:stretch>
            <a:fillRect/>
          </a:stretch>
        </p:blipFill>
        <p:spPr bwMode="auto">
          <a:xfrm>
            <a:off x="1042988" y="1673225"/>
            <a:ext cx="3673475" cy="2689225"/>
          </a:xfrm>
          <a:prstGeom prst="rect">
            <a:avLst/>
          </a:prstGeom>
          <a:noFill/>
          <a:ln w="9525">
            <a:noFill/>
            <a:miter lim="800000"/>
            <a:headEnd/>
            <a:tailEnd/>
          </a:ln>
        </p:spPr>
      </p:pic>
      <p:pic>
        <p:nvPicPr>
          <p:cNvPr id="9222" name="Picture 6"/>
          <p:cNvPicPr>
            <a:picLocks noChangeAspect="1" noChangeArrowheads="1"/>
          </p:cNvPicPr>
          <p:nvPr/>
        </p:nvPicPr>
        <p:blipFill>
          <a:blip r:embed="rId3" cstate="print"/>
          <a:srcRect l="61447" t="17000" r="12592" b="54646"/>
          <a:stretch>
            <a:fillRect/>
          </a:stretch>
        </p:blipFill>
        <p:spPr bwMode="auto">
          <a:xfrm>
            <a:off x="5003800" y="1685925"/>
            <a:ext cx="3924300" cy="2679700"/>
          </a:xfrm>
          <a:prstGeom prst="rect">
            <a:avLst/>
          </a:prstGeom>
          <a:noFill/>
          <a:ln w="9525">
            <a:noFill/>
            <a:miter lim="800000"/>
            <a:headEnd/>
            <a:tailEnd/>
          </a:ln>
        </p:spPr>
      </p:pic>
      <p:sp>
        <p:nvSpPr>
          <p:cNvPr id="9223" name="Text Box 7"/>
          <p:cNvSpPr txBox="1">
            <a:spLocks noChangeArrowheads="1"/>
          </p:cNvSpPr>
          <p:nvPr/>
        </p:nvSpPr>
        <p:spPr bwMode="auto">
          <a:xfrm>
            <a:off x="2987675" y="1406525"/>
            <a:ext cx="3529013" cy="396875"/>
          </a:xfrm>
          <a:prstGeom prst="rect">
            <a:avLst/>
          </a:prstGeom>
          <a:noFill/>
          <a:ln w="9525">
            <a:noFill/>
            <a:miter lim="800000"/>
            <a:headEnd/>
            <a:tailEnd/>
          </a:ln>
        </p:spPr>
        <p:txBody>
          <a:bodyPr>
            <a:spAutoFit/>
          </a:bodyPr>
          <a:lstStyle/>
          <a:p>
            <a:pPr>
              <a:spcBef>
                <a:spcPct val="50000"/>
              </a:spcBef>
            </a:pPr>
            <a:r>
              <a:rPr lang="ru-RU" sz="2000" b="1" dirty="0">
                <a:solidFill>
                  <a:srgbClr val="FF0000"/>
                </a:solidFill>
              </a:rPr>
              <a:t>Решите самостоятельно!</a:t>
            </a:r>
          </a:p>
        </p:txBody>
      </p:sp>
      <p:sp>
        <p:nvSpPr>
          <p:cNvPr id="9224" name="Text Box 8"/>
          <p:cNvSpPr txBox="1">
            <a:spLocks noChangeArrowheads="1"/>
          </p:cNvSpPr>
          <p:nvPr/>
        </p:nvSpPr>
        <p:spPr bwMode="auto">
          <a:xfrm>
            <a:off x="1620838" y="1341438"/>
            <a:ext cx="503237" cy="457200"/>
          </a:xfrm>
          <a:prstGeom prst="rect">
            <a:avLst/>
          </a:prstGeom>
          <a:noFill/>
          <a:ln w="9525">
            <a:noFill/>
            <a:miter lim="800000"/>
            <a:headEnd/>
            <a:tailEnd/>
          </a:ln>
        </p:spPr>
        <p:txBody>
          <a:bodyPr>
            <a:spAutoFit/>
          </a:bodyPr>
          <a:lstStyle/>
          <a:p>
            <a:pPr>
              <a:spcBef>
                <a:spcPct val="50000"/>
              </a:spcBef>
            </a:pPr>
            <a:r>
              <a:rPr lang="en-US" sz="2400" i="1"/>
              <a:t>a)</a:t>
            </a:r>
            <a:endParaRPr lang="ru-RU" sz="2400" i="1"/>
          </a:p>
        </p:txBody>
      </p:sp>
      <p:sp>
        <p:nvSpPr>
          <p:cNvPr id="9225" name="Text Box 9"/>
          <p:cNvSpPr txBox="1">
            <a:spLocks noChangeArrowheads="1"/>
          </p:cNvSpPr>
          <p:nvPr/>
        </p:nvSpPr>
        <p:spPr bwMode="auto">
          <a:xfrm>
            <a:off x="7812088" y="1341438"/>
            <a:ext cx="503237" cy="457200"/>
          </a:xfrm>
          <a:prstGeom prst="rect">
            <a:avLst/>
          </a:prstGeom>
          <a:noFill/>
          <a:ln w="9525">
            <a:noFill/>
            <a:miter lim="800000"/>
            <a:headEnd/>
            <a:tailEnd/>
          </a:ln>
        </p:spPr>
        <p:txBody>
          <a:bodyPr>
            <a:spAutoFit/>
          </a:bodyPr>
          <a:lstStyle/>
          <a:p>
            <a:pPr>
              <a:spcBef>
                <a:spcPct val="50000"/>
              </a:spcBef>
            </a:pPr>
            <a:r>
              <a:rPr lang="ru-RU" sz="2400" i="1"/>
              <a:t>б</a:t>
            </a:r>
            <a:r>
              <a:rPr lang="en-US" sz="2400" i="1"/>
              <a:t>)</a:t>
            </a:r>
            <a:endParaRPr lang="ru-RU" sz="2400" i="1"/>
          </a:p>
        </p:txBody>
      </p:sp>
      <p:sp>
        <p:nvSpPr>
          <p:cNvPr id="9226" name="Text Box 10"/>
          <p:cNvSpPr txBox="1">
            <a:spLocks noChangeArrowheads="1"/>
          </p:cNvSpPr>
          <p:nvPr/>
        </p:nvSpPr>
        <p:spPr bwMode="auto">
          <a:xfrm>
            <a:off x="3995738" y="4292600"/>
            <a:ext cx="1512887" cy="396875"/>
          </a:xfrm>
          <a:prstGeom prst="rect">
            <a:avLst/>
          </a:prstGeom>
          <a:noFill/>
          <a:ln w="9525">
            <a:noFill/>
            <a:miter lim="800000"/>
            <a:headEnd/>
            <a:tailEnd/>
          </a:ln>
        </p:spPr>
        <p:txBody>
          <a:bodyPr>
            <a:spAutoFit/>
          </a:bodyPr>
          <a:lstStyle/>
          <a:p>
            <a:pPr>
              <a:spcBef>
                <a:spcPct val="50000"/>
              </a:spcBef>
            </a:pPr>
            <a:r>
              <a:rPr lang="ru-RU" sz="2000" b="1">
                <a:solidFill>
                  <a:srgbClr val="008080"/>
                </a:solidFill>
              </a:rPr>
              <a:t>Решение.</a:t>
            </a:r>
          </a:p>
        </p:txBody>
      </p:sp>
      <p:grpSp>
        <p:nvGrpSpPr>
          <p:cNvPr id="2" name="Group 26"/>
          <p:cNvGrpSpPr>
            <a:grpSpLocks/>
          </p:cNvGrpSpPr>
          <p:nvPr/>
        </p:nvGrpSpPr>
        <p:grpSpPr bwMode="auto">
          <a:xfrm>
            <a:off x="2987675" y="4621213"/>
            <a:ext cx="3960813" cy="392112"/>
            <a:chOff x="1882" y="2911"/>
            <a:chExt cx="2495" cy="247"/>
          </a:xfrm>
        </p:grpSpPr>
        <p:graphicFrame>
          <p:nvGraphicFramePr>
            <p:cNvPr id="9218" name="Object 12"/>
            <p:cNvGraphicFramePr>
              <a:graphicFrameLocks noChangeAspect="1"/>
            </p:cNvGraphicFramePr>
            <p:nvPr/>
          </p:nvGraphicFramePr>
          <p:xfrm>
            <a:off x="1882" y="2916"/>
            <a:ext cx="681" cy="232"/>
          </p:xfrm>
          <a:graphic>
            <a:graphicData uri="http://schemas.openxmlformats.org/presentationml/2006/ole">
              <p:oleObj spid="_x0000_s9218" name="Формула" r:id="rId4" imgW="596880" imgH="203040" progId="Equation.3">
                <p:embed/>
              </p:oleObj>
            </a:graphicData>
          </a:graphic>
        </p:graphicFrame>
        <p:sp>
          <p:nvSpPr>
            <p:cNvPr id="9252" name="Text Box 13"/>
            <p:cNvSpPr txBox="1">
              <a:spLocks noChangeArrowheads="1"/>
            </p:cNvSpPr>
            <p:nvPr/>
          </p:nvSpPr>
          <p:spPr bwMode="auto">
            <a:xfrm>
              <a:off x="2471" y="2911"/>
              <a:ext cx="589" cy="231"/>
            </a:xfrm>
            <a:prstGeom prst="rect">
              <a:avLst/>
            </a:prstGeom>
            <a:noFill/>
            <a:ln w="9525">
              <a:noFill/>
              <a:miter lim="800000"/>
              <a:headEnd/>
              <a:tailEnd/>
            </a:ln>
          </p:spPr>
          <p:txBody>
            <a:bodyPr>
              <a:spAutoFit/>
            </a:bodyPr>
            <a:lstStyle/>
            <a:p>
              <a:pPr>
                <a:spcBef>
                  <a:spcPct val="50000"/>
                </a:spcBef>
              </a:pPr>
              <a:r>
                <a:rPr lang="ru-RU">
                  <a:latin typeface="Arial" charset="0"/>
                </a:rPr>
                <a:t>, если</a:t>
              </a:r>
            </a:p>
          </p:txBody>
        </p:sp>
        <p:graphicFrame>
          <p:nvGraphicFramePr>
            <p:cNvPr id="9219" name="Object 14"/>
            <p:cNvGraphicFramePr>
              <a:graphicFrameLocks noChangeAspect="1"/>
            </p:cNvGraphicFramePr>
            <p:nvPr/>
          </p:nvGraphicFramePr>
          <p:xfrm>
            <a:off x="2970" y="2916"/>
            <a:ext cx="408" cy="242"/>
          </p:xfrm>
          <a:graphic>
            <a:graphicData uri="http://schemas.openxmlformats.org/presentationml/2006/ole">
              <p:oleObj spid="_x0000_s9219" name="Формула" r:id="rId5" imgW="342720" imgH="203040" progId="Equation.3">
                <p:embed/>
              </p:oleObj>
            </a:graphicData>
          </a:graphic>
        </p:graphicFrame>
        <p:sp>
          <p:nvSpPr>
            <p:cNvPr id="9253" name="Text Box 15"/>
            <p:cNvSpPr txBox="1">
              <a:spLocks noChangeArrowheads="1"/>
            </p:cNvSpPr>
            <p:nvPr/>
          </p:nvSpPr>
          <p:spPr bwMode="auto">
            <a:xfrm>
              <a:off x="3333" y="2916"/>
              <a:ext cx="1044" cy="231"/>
            </a:xfrm>
            <a:prstGeom prst="rect">
              <a:avLst/>
            </a:prstGeom>
            <a:noFill/>
            <a:ln w="9525">
              <a:noFill/>
              <a:miter lim="800000"/>
              <a:headEnd/>
              <a:tailEnd/>
            </a:ln>
          </p:spPr>
          <p:txBody>
            <a:bodyPr>
              <a:spAutoFit/>
            </a:bodyPr>
            <a:lstStyle/>
            <a:p>
              <a:pPr>
                <a:spcBef>
                  <a:spcPct val="50000"/>
                </a:spcBef>
              </a:pPr>
              <a:r>
                <a:rPr lang="ru-RU">
                  <a:latin typeface="Arial" charset="0"/>
                </a:rPr>
                <a:t>убывает.</a:t>
              </a:r>
            </a:p>
          </p:txBody>
        </p:sp>
      </p:grpSp>
      <p:sp>
        <p:nvSpPr>
          <p:cNvPr id="6160" name="Text Box 16"/>
          <p:cNvSpPr txBox="1">
            <a:spLocks noChangeArrowheads="1"/>
          </p:cNvSpPr>
          <p:nvPr/>
        </p:nvSpPr>
        <p:spPr bwMode="auto">
          <a:xfrm>
            <a:off x="971550" y="4941888"/>
            <a:ext cx="3313113" cy="1192212"/>
          </a:xfrm>
          <a:prstGeom prst="rect">
            <a:avLst/>
          </a:prstGeom>
          <a:noFill/>
          <a:ln w="9525">
            <a:noFill/>
            <a:miter lim="800000"/>
            <a:headEnd/>
            <a:tailEnd/>
          </a:ln>
        </p:spPr>
        <p:txBody>
          <a:bodyPr>
            <a:spAutoFit/>
          </a:bodyPr>
          <a:lstStyle/>
          <a:p>
            <a:pPr>
              <a:spcBef>
                <a:spcPct val="50000"/>
              </a:spcBef>
            </a:pPr>
            <a:r>
              <a:rPr lang="ru-RU"/>
              <a:t>Целые решения при :  </a:t>
            </a:r>
          </a:p>
          <a:p>
            <a:pPr>
              <a:spcBef>
                <a:spcPct val="50000"/>
              </a:spcBef>
            </a:pPr>
            <a:r>
              <a:rPr lang="ru-RU" i="1">
                <a:latin typeface="Arial" charset="0"/>
              </a:rPr>
              <a:t>х=2; х=7; х=8. </a:t>
            </a:r>
          </a:p>
          <a:p>
            <a:pPr>
              <a:spcBef>
                <a:spcPct val="50000"/>
              </a:spcBef>
            </a:pPr>
            <a:r>
              <a:rPr lang="ru-RU">
                <a:latin typeface="Arial" charset="0"/>
              </a:rPr>
              <a:t>Их количество равно 3.</a:t>
            </a:r>
            <a:endParaRPr lang="ru-RU" i="1">
              <a:latin typeface="Arial" charset="0"/>
            </a:endParaRPr>
          </a:p>
        </p:txBody>
      </p:sp>
      <p:sp>
        <p:nvSpPr>
          <p:cNvPr id="6161" name="Text Box 17"/>
          <p:cNvSpPr txBox="1">
            <a:spLocks noChangeArrowheads="1"/>
          </p:cNvSpPr>
          <p:nvPr/>
        </p:nvSpPr>
        <p:spPr bwMode="auto">
          <a:xfrm>
            <a:off x="5580063" y="5014913"/>
            <a:ext cx="3563937" cy="1192212"/>
          </a:xfrm>
          <a:prstGeom prst="rect">
            <a:avLst/>
          </a:prstGeom>
          <a:noFill/>
          <a:ln w="9525">
            <a:noFill/>
            <a:miter lim="800000"/>
            <a:headEnd/>
            <a:tailEnd/>
          </a:ln>
        </p:spPr>
        <p:txBody>
          <a:bodyPr>
            <a:spAutoFit/>
          </a:bodyPr>
          <a:lstStyle/>
          <a:p>
            <a:pPr>
              <a:spcBef>
                <a:spcPct val="50000"/>
              </a:spcBef>
            </a:pPr>
            <a:r>
              <a:rPr lang="ru-RU"/>
              <a:t>Целые решения при :  </a:t>
            </a:r>
          </a:p>
          <a:p>
            <a:pPr>
              <a:spcBef>
                <a:spcPct val="50000"/>
              </a:spcBef>
            </a:pPr>
            <a:r>
              <a:rPr lang="ru-RU" i="1">
                <a:latin typeface="Arial" charset="0"/>
              </a:rPr>
              <a:t>х=-1; х=0; х=1; х=2; х=9; х=10. </a:t>
            </a:r>
          </a:p>
          <a:p>
            <a:pPr>
              <a:spcBef>
                <a:spcPct val="50000"/>
              </a:spcBef>
            </a:pPr>
            <a:r>
              <a:rPr lang="ru-RU">
                <a:latin typeface="Arial" charset="0"/>
              </a:rPr>
              <a:t>Их количество равно 6.</a:t>
            </a:r>
            <a:endParaRPr lang="ru-RU" i="1">
              <a:latin typeface="Arial" charset="0"/>
            </a:endParaRPr>
          </a:p>
        </p:txBody>
      </p:sp>
      <p:sp>
        <p:nvSpPr>
          <p:cNvPr id="6162" name="Text Box 18"/>
          <p:cNvSpPr txBox="1">
            <a:spLocks noChangeArrowheads="1"/>
          </p:cNvSpPr>
          <p:nvPr/>
        </p:nvSpPr>
        <p:spPr bwMode="auto">
          <a:xfrm>
            <a:off x="971550" y="6165850"/>
            <a:ext cx="1223963" cy="366713"/>
          </a:xfrm>
          <a:prstGeom prst="rect">
            <a:avLst/>
          </a:prstGeom>
          <a:noFill/>
          <a:ln w="9525">
            <a:noFill/>
            <a:miter lim="800000"/>
            <a:headEnd/>
            <a:tailEnd/>
          </a:ln>
        </p:spPr>
        <p:txBody>
          <a:bodyPr>
            <a:spAutoFit/>
          </a:bodyPr>
          <a:lstStyle/>
          <a:p>
            <a:pPr>
              <a:spcBef>
                <a:spcPct val="50000"/>
              </a:spcBef>
            </a:pPr>
            <a:r>
              <a:rPr lang="ru-RU" b="1">
                <a:latin typeface="Arial" charset="0"/>
              </a:rPr>
              <a:t>Ответ: 3.</a:t>
            </a:r>
          </a:p>
        </p:txBody>
      </p:sp>
      <p:sp>
        <p:nvSpPr>
          <p:cNvPr id="6163" name="Text Box 19"/>
          <p:cNvSpPr txBox="1">
            <a:spLocks noChangeArrowheads="1"/>
          </p:cNvSpPr>
          <p:nvPr/>
        </p:nvSpPr>
        <p:spPr bwMode="auto">
          <a:xfrm>
            <a:off x="5867400" y="6237288"/>
            <a:ext cx="1223963" cy="366712"/>
          </a:xfrm>
          <a:prstGeom prst="rect">
            <a:avLst/>
          </a:prstGeom>
          <a:noFill/>
          <a:ln w="9525">
            <a:noFill/>
            <a:miter lim="800000"/>
            <a:headEnd/>
            <a:tailEnd/>
          </a:ln>
        </p:spPr>
        <p:txBody>
          <a:bodyPr>
            <a:spAutoFit/>
          </a:bodyPr>
          <a:lstStyle/>
          <a:p>
            <a:pPr>
              <a:spcBef>
                <a:spcPct val="50000"/>
              </a:spcBef>
            </a:pPr>
            <a:r>
              <a:rPr lang="ru-RU" b="1">
                <a:latin typeface="Arial" charset="0"/>
              </a:rPr>
              <a:t>Ответ: 6.</a:t>
            </a:r>
          </a:p>
        </p:txBody>
      </p:sp>
      <p:grpSp>
        <p:nvGrpSpPr>
          <p:cNvPr id="3" name="Group 27"/>
          <p:cNvGrpSpPr>
            <a:grpSpLocks/>
          </p:cNvGrpSpPr>
          <p:nvPr/>
        </p:nvGrpSpPr>
        <p:grpSpPr bwMode="auto">
          <a:xfrm>
            <a:off x="1116013" y="2060575"/>
            <a:ext cx="2376487" cy="2160588"/>
            <a:chOff x="703" y="1298"/>
            <a:chExt cx="1497" cy="1361"/>
          </a:xfrm>
        </p:grpSpPr>
        <p:sp>
          <p:nvSpPr>
            <p:cNvPr id="9249" name="Rectangle 20"/>
            <p:cNvSpPr>
              <a:spLocks noChangeArrowheads="1"/>
            </p:cNvSpPr>
            <p:nvPr/>
          </p:nvSpPr>
          <p:spPr bwMode="auto">
            <a:xfrm>
              <a:off x="1020" y="1298"/>
              <a:ext cx="227" cy="1361"/>
            </a:xfrm>
            <a:prstGeom prst="rect">
              <a:avLst/>
            </a:prstGeom>
            <a:solidFill>
              <a:srgbClr val="FF6600">
                <a:alpha val="39999"/>
              </a:srgbClr>
            </a:solidFill>
            <a:ln w="9525">
              <a:noFill/>
              <a:miter lim="800000"/>
              <a:headEnd/>
              <a:tailEnd/>
            </a:ln>
          </p:spPr>
          <p:txBody>
            <a:bodyPr wrap="none" anchor="ctr"/>
            <a:lstStyle/>
            <a:p>
              <a:endParaRPr lang="ru-RU"/>
            </a:p>
          </p:txBody>
        </p:sp>
        <p:sp>
          <p:nvSpPr>
            <p:cNvPr id="9250" name="Rectangle 21"/>
            <p:cNvSpPr>
              <a:spLocks noChangeArrowheads="1"/>
            </p:cNvSpPr>
            <p:nvPr/>
          </p:nvSpPr>
          <p:spPr bwMode="auto">
            <a:xfrm>
              <a:off x="1746" y="1298"/>
              <a:ext cx="454" cy="1361"/>
            </a:xfrm>
            <a:prstGeom prst="rect">
              <a:avLst/>
            </a:prstGeom>
            <a:solidFill>
              <a:srgbClr val="FF6600">
                <a:alpha val="39999"/>
              </a:srgbClr>
            </a:solidFill>
            <a:ln w="9525">
              <a:noFill/>
              <a:miter lim="800000"/>
              <a:headEnd/>
              <a:tailEnd/>
            </a:ln>
          </p:spPr>
          <p:txBody>
            <a:bodyPr wrap="none" anchor="ctr"/>
            <a:lstStyle/>
            <a:p>
              <a:endParaRPr lang="ru-RU"/>
            </a:p>
          </p:txBody>
        </p:sp>
        <p:sp>
          <p:nvSpPr>
            <p:cNvPr id="9251" name="Rectangle 22"/>
            <p:cNvSpPr>
              <a:spLocks noChangeArrowheads="1"/>
            </p:cNvSpPr>
            <p:nvPr/>
          </p:nvSpPr>
          <p:spPr bwMode="auto">
            <a:xfrm>
              <a:off x="703" y="1298"/>
              <a:ext cx="181" cy="1361"/>
            </a:xfrm>
            <a:prstGeom prst="rect">
              <a:avLst/>
            </a:prstGeom>
            <a:solidFill>
              <a:srgbClr val="FF6600">
                <a:alpha val="39999"/>
              </a:srgbClr>
            </a:solidFill>
            <a:ln w="9525">
              <a:noFill/>
              <a:miter lim="800000"/>
              <a:headEnd/>
              <a:tailEnd/>
            </a:ln>
          </p:spPr>
          <p:txBody>
            <a:bodyPr wrap="none" anchor="ctr"/>
            <a:lstStyle/>
            <a:p>
              <a:endParaRPr lang="ru-RU"/>
            </a:p>
          </p:txBody>
        </p:sp>
      </p:grpSp>
      <p:grpSp>
        <p:nvGrpSpPr>
          <p:cNvPr id="4" name="Group 28"/>
          <p:cNvGrpSpPr>
            <a:grpSpLocks/>
          </p:cNvGrpSpPr>
          <p:nvPr/>
        </p:nvGrpSpPr>
        <p:grpSpPr bwMode="auto">
          <a:xfrm>
            <a:off x="5148263" y="1989138"/>
            <a:ext cx="3024187" cy="2376487"/>
            <a:chOff x="3243" y="1253"/>
            <a:chExt cx="1905" cy="1497"/>
          </a:xfrm>
        </p:grpSpPr>
        <p:sp>
          <p:nvSpPr>
            <p:cNvPr id="9246" name="Rectangle 23"/>
            <p:cNvSpPr>
              <a:spLocks noChangeArrowheads="1"/>
            </p:cNvSpPr>
            <p:nvPr/>
          </p:nvSpPr>
          <p:spPr bwMode="auto">
            <a:xfrm>
              <a:off x="3243" y="1253"/>
              <a:ext cx="680" cy="1497"/>
            </a:xfrm>
            <a:prstGeom prst="rect">
              <a:avLst/>
            </a:prstGeom>
            <a:solidFill>
              <a:srgbClr val="FF6600">
                <a:alpha val="39999"/>
              </a:srgbClr>
            </a:solidFill>
            <a:ln w="9525">
              <a:noFill/>
              <a:miter lim="800000"/>
              <a:headEnd/>
              <a:tailEnd/>
            </a:ln>
          </p:spPr>
          <p:txBody>
            <a:bodyPr wrap="none" anchor="ctr"/>
            <a:lstStyle/>
            <a:p>
              <a:endParaRPr lang="ru-RU"/>
            </a:p>
          </p:txBody>
        </p:sp>
        <p:sp>
          <p:nvSpPr>
            <p:cNvPr id="9247" name="Rectangle 24"/>
            <p:cNvSpPr>
              <a:spLocks noChangeArrowheads="1"/>
            </p:cNvSpPr>
            <p:nvPr/>
          </p:nvSpPr>
          <p:spPr bwMode="auto">
            <a:xfrm>
              <a:off x="4422" y="1253"/>
              <a:ext cx="136" cy="1497"/>
            </a:xfrm>
            <a:prstGeom prst="rect">
              <a:avLst/>
            </a:prstGeom>
            <a:solidFill>
              <a:srgbClr val="FF6600">
                <a:alpha val="39999"/>
              </a:srgbClr>
            </a:solidFill>
            <a:ln w="9525">
              <a:noFill/>
              <a:miter lim="800000"/>
              <a:headEnd/>
              <a:tailEnd/>
            </a:ln>
          </p:spPr>
          <p:txBody>
            <a:bodyPr wrap="none" anchor="ctr"/>
            <a:lstStyle/>
            <a:p>
              <a:endParaRPr lang="ru-RU"/>
            </a:p>
          </p:txBody>
        </p:sp>
        <p:sp>
          <p:nvSpPr>
            <p:cNvPr id="9248" name="Rectangle 25"/>
            <p:cNvSpPr>
              <a:spLocks noChangeArrowheads="1"/>
            </p:cNvSpPr>
            <p:nvPr/>
          </p:nvSpPr>
          <p:spPr bwMode="auto">
            <a:xfrm>
              <a:off x="4694" y="1253"/>
              <a:ext cx="454" cy="1497"/>
            </a:xfrm>
            <a:prstGeom prst="rect">
              <a:avLst/>
            </a:prstGeom>
            <a:solidFill>
              <a:srgbClr val="FF6600">
                <a:alpha val="39999"/>
              </a:srgbClr>
            </a:solidFill>
            <a:ln w="9525">
              <a:noFill/>
              <a:miter lim="800000"/>
              <a:headEnd/>
              <a:tailEnd/>
            </a:ln>
          </p:spPr>
          <p:txBody>
            <a:bodyPr wrap="none" anchor="ctr"/>
            <a:lstStyle/>
            <a:p>
              <a:endParaRPr lang="ru-RU"/>
            </a:p>
          </p:txBody>
        </p:sp>
      </p:grpSp>
      <p:grpSp>
        <p:nvGrpSpPr>
          <p:cNvPr id="5" name="Group 38"/>
          <p:cNvGrpSpPr>
            <a:grpSpLocks/>
          </p:cNvGrpSpPr>
          <p:nvPr/>
        </p:nvGrpSpPr>
        <p:grpSpPr bwMode="auto">
          <a:xfrm>
            <a:off x="1763713" y="3429000"/>
            <a:ext cx="1511300" cy="720725"/>
            <a:chOff x="1111" y="2160"/>
            <a:chExt cx="952" cy="454"/>
          </a:xfrm>
        </p:grpSpPr>
        <p:sp>
          <p:nvSpPr>
            <p:cNvPr id="9243" name="Oval 29"/>
            <p:cNvSpPr>
              <a:spLocks noChangeArrowheads="1"/>
            </p:cNvSpPr>
            <p:nvPr/>
          </p:nvSpPr>
          <p:spPr bwMode="auto">
            <a:xfrm>
              <a:off x="1111" y="2569"/>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44" name="Oval 30"/>
            <p:cNvSpPr>
              <a:spLocks noChangeArrowheads="1"/>
            </p:cNvSpPr>
            <p:nvPr/>
          </p:nvSpPr>
          <p:spPr bwMode="auto">
            <a:xfrm>
              <a:off x="1882" y="2160"/>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45" name="Oval 31"/>
            <p:cNvSpPr>
              <a:spLocks noChangeArrowheads="1"/>
            </p:cNvSpPr>
            <p:nvPr/>
          </p:nvSpPr>
          <p:spPr bwMode="auto">
            <a:xfrm>
              <a:off x="2018" y="2342"/>
              <a:ext cx="45" cy="45"/>
            </a:xfrm>
            <a:prstGeom prst="ellipse">
              <a:avLst/>
            </a:prstGeom>
            <a:solidFill>
              <a:srgbClr val="FF0000"/>
            </a:solidFill>
            <a:ln w="28575">
              <a:solidFill>
                <a:srgbClr val="CC0000"/>
              </a:solidFill>
              <a:round/>
              <a:headEnd/>
              <a:tailEnd/>
            </a:ln>
          </p:spPr>
          <p:txBody>
            <a:bodyPr wrap="none" anchor="ctr"/>
            <a:lstStyle/>
            <a:p>
              <a:endParaRPr lang="ru-RU"/>
            </a:p>
          </p:txBody>
        </p:sp>
      </p:grpSp>
      <p:grpSp>
        <p:nvGrpSpPr>
          <p:cNvPr id="6" name="Group 39"/>
          <p:cNvGrpSpPr>
            <a:grpSpLocks/>
          </p:cNvGrpSpPr>
          <p:nvPr/>
        </p:nvGrpSpPr>
        <p:grpSpPr bwMode="auto">
          <a:xfrm>
            <a:off x="5364163" y="2924175"/>
            <a:ext cx="2592387" cy="1225550"/>
            <a:chOff x="3379" y="1842"/>
            <a:chExt cx="1633" cy="772"/>
          </a:xfrm>
        </p:grpSpPr>
        <p:sp>
          <p:nvSpPr>
            <p:cNvPr id="9237" name="Oval 32"/>
            <p:cNvSpPr>
              <a:spLocks noChangeArrowheads="1"/>
            </p:cNvSpPr>
            <p:nvPr/>
          </p:nvSpPr>
          <p:spPr bwMode="auto">
            <a:xfrm>
              <a:off x="3379" y="1842"/>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38" name="Oval 33"/>
            <p:cNvSpPr>
              <a:spLocks noChangeArrowheads="1"/>
            </p:cNvSpPr>
            <p:nvPr/>
          </p:nvSpPr>
          <p:spPr bwMode="auto">
            <a:xfrm>
              <a:off x="3515" y="2115"/>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39" name="Oval 34"/>
            <p:cNvSpPr>
              <a:spLocks noChangeArrowheads="1"/>
            </p:cNvSpPr>
            <p:nvPr/>
          </p:nvSpPr>
          <p:spPr bwMode="auto">
            <a:xfrm>
              <a:off x="3651" y="2341"/>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40" name="Oval 35"/>
            <p:cNvSpPr>
              <a:spLocks noChangeArrowheads="1"/>
            </p:cNvSpPr>
            <p:nvPr/>
          </p:nvSpPr>
          <p:spPr bwMode="auto">
            <a:xfrm>
              <a:off x="3787" y="2569"/>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41" name="Oval 36"/>
            <p:cNvSpPr>
              <a:spLocks noChangeArrowheads="1"/>
            </p:cNvSpPr>
            <p:nvPr/>
          </p:nvSpPr>
          <p:spPr bwMode="auto">
            <a:xfrm>
              <a:off x="4830" y="1842"/>
              <a:ext cx="45" cy="45"/>
            </a:xfrm>
            <a:prstGeom prst="ellipse">
              <a:avLst/>
            </a:prstGeom>
            <a:solidFill>
              <a:srgbClr val="FF0000"/>
            </a:solidFill>
            <a:ln w="28575">
              <a:solidFill>
                <a:srgbClr val="CC0000"/>
              </a:solidFill>
              <a:round/>
              <a:headEnd/>
              <a:tailEnd/>
            </a:ln>
          </p:spPr>
          <p:txBody>
            <a:bodyPr wrap="none" anchor="ctr"/>
            <a:lstStyle/>
            <a:p>
              <a:endParaRPr lang="ru-RU"/>
            </a:p>
          </p:txBody>
        </p:sp>
        <p:sp>
          <p:nvSpPr>
            <p:cNvPr id="9242" name="Oval 37"/>
            <p:cNvSpPr>
              <a:spLocks noChangeArrowheads="1"/>
            </p:cNvSpPr>
            <p:nvPr/>
          </p:nvSpPr>
          <p:spPr bwMode="auto">
            <a:xfrm>
              <a:off x="4967" y="2251"/>
              <a:ext cx="45" cy="45"/>
            </a:xfrm>
            <a:prstGeom prst="ellipse">
              <a:avLst/>
            </a:prstGeom>
            <a:solidFill>
              <a:srgbClr val="FF0000"/>
            </a:solidFill>
            <a:ln w="28575">
              <a:solidFill>
                <a:srgbClr val="CC0000"/>
              </a:solidFill>
              <a:round/>
              <a:headEnd/>
              <a:tailEnd/>
            </a:ln>
          </p:spPr>
          <p:txBody>
            <a:bodyPr wrap="none" anchor="ctr"/>
            <a:lstStyle/>
            <a:p>
              <a:endParaRPr lang="ru-RU"/>
            </a:p>
          </p:txBody>
        </p:sp>
      </p:grpSp>
      <p:pic>
        <p:nvPicPr>
          <p:cNvPr id="9236" name="Рисунок 15" descr="chats-libres-silhouettes_23-2147493982.jpg">
            <a:hlinkClick r:id="rId6" action="ppaction://hlinksldjump"/>
          </p:cNvPr>
          <p:cNvPicPr>
            <a:picLocks noChangeAspect="1"/>
          </p:cNvPicPr>
          <p:nvPr/>
        </p:nvPicPr>
        <p:blipFill>
          <a:blip r:embed="rId7" cstate="print">
            <a:clrChange>
              <a:clrFrom>
                <a:srgbClr val="FFFFFF"/>
              </a:clrFrom>
              <a:clrTo>
                <a:srgbClr val="FFFFFF">
                  <a:alpha val="0"/>
                </a:srgbClr>
              </a:clrTo>
            </a:clrChange>
          </a:blip>
          <a:srcRect l="23431" t="35509" r="52415" b="54831"/>
          <a:stretch>
            <a:fillRect/>
          </a:stretch>
        </p:blipFill>
        <p:spPr bwMode="auto">
          <a:xfrm>
            <a:off x="7451725" y="6281738"/>
            <a:ext cx="1439863" cy="576262"/>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60"/>
                                        </p:tgtEl>
                                        <p:attrNameLst>
                                          <p:attrName>style.visibility</p:attrName>
                                        </p:attrNameLst>
                                      </p:cBhvr>
                                      <p:to>
                                        <p:strVal val="visible"/>
                                      </p:to>
                                    </p:set>
                                    <p:animEffect transition="in" filter="wipe(up)">
                                      <p:cBhvr>
                                        <p:cTn id="22" dur="1000"/>
                                        <p:tgtEl>
                                          <p:spTgt spid="6160"/>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6162"/>
                                        </p:tgtEl>
                                        <p:attrNameLst>
                                          <p:attrName>style.visibility</p:attrName>
                                        </p:attrNameLst>
                                      </p:cBhvr>
                                      <p:to>
                                        <p:strVal val="visible"/>
                                      </p:to>
                                    </p:set>
                                    <p:animEffect transition="in" filter="wipe(up)">
                                      <p:cBhvr>
                                        <p:cTn id="26" dur="1000"/>
                                        <p:tgtEl>
                                          <p:spTgt spid="61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161"/>
                                        </p:tgtEl>
                                        <p:attrNameLst>
                                          <p:attrName>style.visibility</p:attrName>
                                        </p:attrNameLst>
                                      </p:cBhvr>
                                      <p:to>
                                        <p:strVal val="visible"/>
                                      </p:to>
                                    </p:set>
                                    <p:animEffect transition="in" filter="wipe(up)">
                                      <p:cBhvr>
                                        <p:cTn id="41" dur="1000"/>
                                        <p:tgtEl>
                                          <p:spTgt spid="6161"/>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6163"/>
                                        </p:tgtEl>
                                        <p:attrNameLst>
                                          <p:attrName>style.visibility</p:attrName>
                                        </p:attrNameLst>
                                      </p:cBhvr>
                                      <p:to>
                                        <p:strVal val="visible"/>
                                      </p:to>
                                    </p:set>
                                    <p:animEffect transition="in" filter="wipe(up)">
                                      <p:cBhvr>
                                        <p:cTn id="45" dur="500"/>
                                        <p:tgtEl>
                                          <p:spTgt spid="6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p:bldP spid="6161" grpId="0"/>
      <p:bldP spid="6162" grpId="0"/>
      <p:bldP spid="61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7"/>
          <p:cNvSpPr>
            <a:spLocks noChangeArrowheads="1"/>
          </p:cNvSpPr>
          <p:nvPr/>
        </p:nvSpPr>
        <p:spPr bwMode="auto">
          <a:xfrm>
            <a:off x="971550" y="188913"/>
            <a:ext cx="7920038" cy="2308225"/>
          </a:xfrm>
          <a:prstGeom prst="rect">
            <a:avLst/>
          </a:prstGeom>
          <a:noFill/>
          <a:ln w="9525">
            <a:noFill/>
            <a:miter lim="800000"/>
            <a:headEnd/>
            <a:tailEnd/>
          </a:ln>
        </p:spPr>
        <p:txBody>
          <a:bodyPr>
            <a:spAutoFit/>
          </a:bodyPr>
          <a:lstStyle/>
          <a:p>
            <a:r>
              <a:rPr lang="ru-RU" sz="2400">
                <a:solidFill>
                  <a:srgbClr val="002060"/>
                </a:solidFill>
                <a:latin typeface="Gabriola" pitchFamily="82" charset="0"/>
              </a:rPr>
              <a:t>«</a:t>
            </a:r>
            <a:r>
              <a:rPr lang="ru-RU" sz="2400" b="1">
                <a:solidFill>
                  <a:srgbClr val="002060"/>
                </a:solidFill>
                <a:latin typeface="Gabriola" pitchFamily="82" charset="0"/>
              </a:rPr>
              <a:t>Музыка</a:t>
            </a:r>
            <a:r>
              <a:rPr lang="ru-RU" sz="2400">
                <a:solidFill>
                  <a:srgbClr val="002060"/>
                </a:solidFill>
                <a:latin typeface="Gabriola" pitchFamily="82" charset="0"/>
              </a:rPr>
              <a:t> может возвышать или   умиротворять душу, </a:t>
            </a:r>
          </a:p>
          <a:p>
            <a:r>
              <a:rPr lang="ru-RU" sz="2400" b="1">
                <a:solidFill>
                  <a:srgbClr val="002060"/>
                </a:solidFill>
                <a:latin typeface="Gabriola" pitchFamily="82" charset="0"/>
              </a:rPr>
              <a:t>живопись</a:t>
            </a:r>
            <a:r>
              <a:rPr lang="ru-RU" sz="2400">
                <a:solidFill>
                  <a:srgbClr val="002060"/>
                </a:solidFill>
                <a:latin typeface="Gabriola" pitchFamily="82" charset="0"/>
              </a:rPr>
              <a:t> – радовать глаз,  </a:t>
            </a:r>
            <a:r>
              <a:rPr lang="ru-RU" sz="2400" b="1">
                <a:solidFill>
                  <a:srgbClr val="002060"/>
                </a:solidFill>
                <a:latin typeface="Gabriola" pitchFamily="82" charset="0"/>
              </a:rPr>
              <a:t>поэзия</a:t>
            </a:r>
            <a:r>
              <a:rPr lang="ru-RU" sz="2400">
                <a:solidFill>
                  <a:srgbClr val="002060"/>
                </a:solidFill>
                <a:latin typeface="Gabriola" pitchFamily="82" charset="0"/>
              </a:rPr>
              <a:t> – пробуждать чувства, </a:t>
            </a:r>
          </a:p>
          <a:p>
            <a:r>
              <a:rPr lang="ru-RU" sz="2400" b="1">
                <a:solidFill>
                  <a:srgbClr val="002060"/>
                </a:solidFill>
                <a:latin typeface="Gabriola" pitchFamily="82" charset="0"/>
              </a:rPr>
              <a:t>философия</a:t>
            </a:r>
            <a:r>
              <a:rPr lang="ru-RU" sz="2400">
                <a:solidFill>
                  <a:srgbClr val="002060"/>
                </a:solidFill>
                <a:latin typeface="Gabriola" pitchFamily="82" charset="0"/>
              </a:rPr>
              <a:t> – удовлетворять </a:t>
            </a:r>
            <a:r>
              <a:rPr lang="en-US" sz="2400">
                <a:solidFill>
                  <a:srgbClr val="002060"/>
                </a:solidFill>
                <a:latin typeface="Gabriola" pitchFamily="82" charset="0"/>
              </a:rPr>
              <a:t>  </a:t>
            </a:r>
            <a:r>
              <a:rPr lang="ru-RU" sz="2400">
                <a:solidFill>
                  <a:srgbClr val="002060"/>
                </a:solidFill>
                <a:latin typeface="Gabriola" pitchFamily="82" charset="0"/>
              </a:rPr>
              <a:t>потребности разума, </a:t>
            </a:r>
          </a:p>
          <a:p>
            <a:r>
              <a:rPr lang="ru-RU" sz="2400" b="1">
                <a:solidFill>
                  <a:srgbClr val="002060"/>
                </a:solidFill>
                <a:latin typeface="Gabriola" pitchFamily="82" charset="0"/>
              </a:rPr>
              <a:t> инженерное дело </a:t>
            </a:r>
            <a:r>
              <a:rPr lang="ru-RU" sz="2400">
                <a:solidFill>
                  <a:srgbClr val="002060"/>
                </a:solidFill>
                <a:latin typeface="Gabriola" pitchFamily="82" charset="0"/>
              </a:rPr>
              <a:t>– совершенствовать материальную сторону жизни людей, </a:t>
            </a:r>
          </a:p>
          <a:p>
            <a:r>
              <a:rPr lang="ru-RU" sz="2400">
                <a:solidFill>
                  <a:srgbClr val="002060"/>
                </a:solidFill>
                <a:latin typeface="Gabriola" pitchFamily="82" charset="0"/>
              </a:rPr>
              <a:t> а </a:t>
            </a:r>
            <a:r>
              <a:rPr lang="ru-RU" sz="2400" b="1">
                <a:solidFill>
                  <a:srgbClr val="002060"/>
                </a:solidFill>
                <a:latin typeface="Gabriola" pitchFamily="82" charset="0"/>
              </a:rPr>
              <a:t>математика</a:t>
            </a:r>
            <a:r>
              <a:rPr lang="ru-RU" sz="2400">
                <a:solidFill>
                  <a:srgbClr val="002060"/>
                </a:solidFill>
                <a:latin typeface="Gabriola" pitchFamily="82" charset="0"/>
              </a:rPr>
              <a:t>  способна достичь всех этих целей!» </a:t>
            </a:r>
          </a:p>
          <a:p>
            <a:r>
              <a:rPr lang="ru-RU" sz="2400">
                <a:solidFill>
                  <a:srgbClr val="002060"/>
                </a:solidFill>
                <a:latin typeface="Gabriola" pitchFamily="82" charset="0"/>
              </a:rPr>
              <a:t>						Морис Клайн </a:t>
            </a:r>
            <a:endParaRPr lang="ru-RU" sz="4400">
              <a:solidFill>
                <a:srgbClr val="002060"/>
              </a:solidFill>
              <a:latin typeface="Gabriola" pitchFamily="82" charset="0"/>
            </a:endParaRPr>
          </a:p>
        </p:txBody>
      </p:sp>
      <p:sp>
        <p:nvSpPr>
          <p:cNvPr id="14339" name="TextBox 4"/>
          <p:cNvSpPr txBox="1">
            <a:spLocks noChangeArrowheads="1"/>
          </p:cNvSpPr>
          <p:nvPr/>
        </p:nvSpPr>
        <p:spPr bwMode="auto">
          <a:xfrm>
            <a:off x="1042988" y="2349500"/>
            <a:ext cx="7416800" cy="461963"/>
          </a:xfrm>
          <a:prstGeom prst="rect">
            <a:avLst/>
          </a:prstGeom>
          <a:noFill/>
          <a:ln w="9525">
            <a:noFill/>
            <a:miter lim="800000"/>
            <a:headEnd/>
            <a:tailEnd/>
          </a:ln>
        </p:spPr>
        <p:txBody>
          <a:bodyPr>
            <a:spAutoFit/>
          </a:bodyPr>
          <a:lstStyle/>
          <a:p>
            <a:r>
              <a:rPr lang="ru-RU" sz="2400" b="1">
                <a:solidFill>
                  <a:srgbClr val="CC0000"/>
                </a:solidFill>
                <a:latin typeface="Segoe Script" pitchFamily="34" charset="0"/>
              </a:rPr>
              <a:t>Цель урока</a:t>
            </a:r>
          </a:p>
        </p:txBody>
      </p:sp>
      <p:sp>
        <p:nvSpPr>
          <p:cNvPr id="4" name="TextBox 3"/>
          <p:cNvSpPr txBox="1">
            <a:spLocks noChangeArrowheads="1"/>
          </p:cNvSpPr>
          <p:nvPr/>
        </p:nvSpPr>
        <p:spPr bwMode="auto">
          <a:xfrm>
            <a:off x="1042988" y="2795588"/>
            <a:ext cx="7705725" cy="400050"/>
          </a:xfrm>
          <a:prstGeom prst="rect">
            <a:avLst/>
          </a:prstGeom>
          <a:noFill/>
          <a:ln w="9525">
            <a:noFill/>
            <a:miter lim="800000"/>
            <a:headEnd/>
            <a:tailEnd/>
          </a:ln>
        </p:spPr>
        <p:txBody>
          <a:bodyPr>
            <a:spAutoFit/>
          </a:bodyPr>
          <a:lstStyle/>
          <a:p>
            <a:r>
              <a:rPr lang="ru-RU" sz="2000">
                <a:latin typeface="Segoe Script" pitchFamily="34" charset="0"/>
              </a:rPr>
              <a:t>Какую математическую модель мы изучаем? </a:t>
            </a:r>
            <a:endParaRPr lang="ru-RU"/>
          </a:p>
        </p:txBody>
      </p:sp>
      <p:sp>
        <p:nvSpPr>
          <p:cNvPr id="5" name="Прямоугольник 4"/>
          <p:cNvSpPr>
            <a:spLocks noChangeArrowheads="1"/>
          </p:cNvSpPr>
          <p:nvPr/>
        </p:nvSpPr>
        <p:spPr bwMode="auto">
          <a:xfrm>
            <a:off x="6011863" y="3213100"/>
            <a:ext cx="2700337" cy="369888"/>
          </a:xfrm>
          <a:prstGeom prst="rect">
            <a:avLst/>
          </a:prstGeom>
          <a:noFill/>
          <a:ln w="9525">
            <a:noFill/>
            <a:miter lim="800000"/>
            <a:headEnd/>
            <a:tailEnd/>
          </a:ln>
        </p:spPr>
        <p:txBody>
          <a:bodyPr>
            <a:spAutoFit/>
          </a:bodyPr>
          <a:lstStyle/>
          <a:p>
            <a:r>
              <a:rPr lang="ru-RU">
                <a:solidFill>
                  <a:srgbClr val="C00000"/>
                </a:solidFill>
                <a:latin typeface="Segoe Script" pitchFamily="34" charset="0"/>
              </a:rPr>
              <a:t>(Производную)</a:t>
            </a:r>
          </a:p>
        </p:txBody>
      </p:sp>
      <p:sp>
        <p:nvSpPr>
          <p:cNvPr id="6" name="Прямоугольник 5"/>
          <p:cNvSpPr>
            <a:spLocks noChangeArrowheads="1"/>
          </p:cNvSpPr>
          <p:nvPr/>
        </p:nvSpPr>
        <p:spPr bwMode="auto">
          <a:xfrm>
            <a:off x="1187450" y="3573463"/>
            <a:ext cx="7272338" cy="368300"/>
          </a:xfrm>
          <a:prstGeom prst="rect">
            <a:avLst/>
          </a:prstGeom>
          <a:noFill/>
          <a:ln w="9525">
            <a:noFill/>
            <a:miter lim="800000"/>
            <a:headEnd/>
            <a:tailEnd/>
          </a:ln>
        </p:spPr>
        <p:txBody>
          <a:bodyPr>
            <a:spAutoFit/>
          </a:bodyPr>
          <a:lstStyle/>
          <a:p>
            <a:r>
              <a:rPr lang="ru-RU">
                <a:latin typeface="Segoe Script" pitchFamily="34" charset="0"/>
              </a:rPr>
              <a:t>Что означает дифференцирование функции? </a:t>
            </a:r>
          </a:p>
        </p:txBody>
      </p:sp>
      <p:sp>
        <p:nvSpPr>
          <p:cNvPr id="7" name="Прямоугольник 6"/>
          <p:cNvSpPr>
            <a:spLocks noChangeArrowheads="1"/>
          </p:cNvSpPr>
          <p:nvPr/>
        </p:nvSpPr>
        <p:spPr bwMode="auto">
          <a:xfrm>
            <a:off x="2771775" y="4149725"/>
            <a:ext cx="5976938" cy="368300"/>
          </a:xfrm>
          <a:prstGeom prst="rect">
            <a:avLst/>
          </a:prstGeom>
          <a:noFill/>
          <a:ln w="9525">
            <a:noFill/>
            <a:miter lim="800000"/>
            <a:headEnd/>
            <a:tailEnd/>
          </a:ln>
        </p:spPr>
        <p:txBody>
          <a:bodyPr>
            <a:spAutoFit/>
          </a:bodyPr>
          <a:lstStyle/>
          <a:p>
            <a:r>
              <a:rPr lang="ru-RU">
                <a:solidFill>
                  <a:srgbClr val="C00000"/>
                </a:solidFill>
                <a:latin typeface="Segoe Script" pitchFamily="34" charset="0"/>
              </a:rPr>
              <a:t>(Нахождение производной в каждой точке)</a:t>
            </a:r>
          </a:p>
        </p:txBody>
      </p:sp>
      <p:sp>
        <p:nvSpPr>
          <p:cNvPr id="8" name="Прямоугольник 7"/>
          <p:cNvSpPr>
            <a:spLocks noChangeArrowheads="1"/>
          </p:cNvSpPr>
          <p:nvPr/>
        </p:nvSpPr>
        <p:spPr bwMode="auto">
          <a:xfrm>
            <a:off x="1116013" y="4292600"/>
            <a:ext cx="7488237" cy="1754188"/>
          </a:xfrm>
          <a:prstGeom prst="rect">
            <a:avLst/>
          </a:prstGeom>
          <a:noFill/>
          <a:ln w="9525">
            <a:noFill/>
            <a:miter lim="800000"/>
            <a:headEnd/>
            <a:tailEnd/>
          </a:ln>
        </p:spPr>
        <p:txBody>
          <a:bodyPr>
            <a:spAutoFit/>
          </a:bodyPr>
          <a:lstStyle/>
          <a:p>
            <a:endParaRPr lang="ru-RU">
              <a:latin typeface="Segoe Script" pitchFamily="34" charset="0"/>
            </a:endParaRPr>
          </a:p>
          <a:p>
            <a:r>
              <a:rPr lang="ru-RU">
                <a:latin typeface="Segoe Script" pitchFamily="34" charset="0"/>
              </a:rPr>
              <a:t>Сегодня мы продолжим знакомство с производной и ее применением, повторим знания, полученные на предыдущих уроках, рассмотрим задания, которые встречаются на ЕГЭ, изучим новое.</a:t>
            </a:r>
          </a:p>
          <a:p>
            <a:endParaRPr lang="ru-RU">
              <a:latin typeface="Segoe Script" pitchFamily="34" charset="0"/>
            </a:endParaRPr>
          </a:p>
        </p:txBody>
      </p:sp>
      <p:sp>
        <p:nvSpPr>
          <p:cNvPr id="9" name="Прямоугольник 8"/>
          <p:cNvSpPr>
            <a:spLocks noChangeArrowheads="1"/>
          </p:cNvSpPr>
          <p:nvPr/>
        </p:nvSpPr>
        <p:spPr bwMode="auto">
          <a:xfrm>
            <a:off x="1187450" y="5732463"/>
            <a:ext cx="7561263" cy="923925"/>
          </a:xfrm>
          <a:prstGeom prst="rect">
            <a:avLst/>
          </a:prstGeom>
          <a:noFill/>
          <a:ln w="9525">
            <a:noFill/>
            <a:miter lim="800000"/>
            <a:headEnd/>
            <a:tailEnd/>
          </a:ln>
        </p:spPr>
        <p:txBody>
          <a:bodyPr>
            <a:spAutoFit/>
          </a:bodyPr>
          <a:lstStyle/>
          <a:p>
            <a:endParaRPr lang="ru-RU">
              <a:latin typeface="Segoe Script" pitchFamily="34" charset="0"/>
            </a:endParaRPr>
          </a:p>
          <a:p>
            <a:r>
              <a:rPr lang="ru-RU">
                <a:solidFill>
                  <a:srgbClr val="0070C0"/>
                </a:solidFill>
                <a:latin typeface="Segoe Script" pitchFamily="34" charset="0"/>
              </a:rPr>
              <a:t>Я желаю вам на уроке удачи, точных расчетов и вычислений!</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par>
                          <p:cTn id="26" fill="hold">
                            <p:stCondLst>
                              <p:cond delay="20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2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8">
                                            <p:txEl>
                                              <p:pRg st="1" end="1"/>
                                            </p:txEl>
                                          </p:spTgt>
                                        </p:tgtEl>
                                        <p:attrNameLst>
                                          <p:attrName>fill.type</p:attrName>
                                        </p:attrNameLst>
                                      </p:cBhvr>
                                      <p:to>
                                        <p:strVal val="solid"/>
                                      </p:to>
                                    </p:set>
                                  </p:childTnLst>
                                </p:cTn>
                              </p:par>
                            </p:childTnLst>
                          </p:cTn>
                        </p:par>
                        <p:par>
                          <p:cTn id="32" fill="hold">
                            <p:stCondLst>
                              <p:cond delay="81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35"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042988" y="4784725"/>
            <a:ext cx="7705725" cy="1739900"/>
          </a:xfrm>
          <a:prstGeom prst="rect">
            <a:avLst/>
          </a:prstGeom>
          <a:noFill/>
          <a:ln w="9525">
            <a:noFill/>
            <a:miter lim="800000"/>
            <a:headEnd/>
            <a:tailEnd/>
          </a:ln>
        </p:spPr>
        <p:txBody>
          <a:bodyPr>
            <a:spAutoFit/>
          </a:bodyPr>
          <a:lstStyle/>
          <a:p>
            <a:pPr algn="just"/>
            <a:r>
              <a:rPr lang="ru-RU"/>
              <a:t>Производная функции в точке х</a:t>
            </a:r>
            <a:r>
              <a:rPr lang="ru-RU" baseline="-25000"/>
              <a:t>0</a:t>
            </a:r>
            <a:r>
              <a:rPr lang="ru-RU"/>
              <a:t> равна 0 тогда и только тогда, когда касательная к графику функции, проведенная в точке с абсциссой х</a:t>
            </a:r>
            <a:r>
              <a:rPr lang="ru-RU" baseline="-25000"/>
              <a:t>0</a:t>
            </a:r>
            <a:r>
              <a:rPr lang="ru-RU"/>
              <a:t>, горизонтальна. Отсюда следует простой способ решения задачи — приложить линейку или край листа бумаги к рисунку сверху горизонтально и, двигая «вниз», сосчитать количество точек с горизонтальной касательной. </a:t>
            </a:r>
          </a:p>
        </p:txBody>
      </p:sp>
      <p:sp>
        <p:nvSpPr>
          <p:cNvPr id="10244" name="Text Box 6"/>
          <p:cNvSpPr txBox="1">
            <a:spLocks noChangeArrowheads="1"/>
          </p:cNvSpPr>
          <p:nvPr/>
        </p:nvSpPr>
        <p:spPr bwMode="auto">
          <a:xfrm>
            <a:off x="1042988" y="260350"/>
            <a:ext cx="7489825" cy="915988"/>
          </a:xfrm>
          <a:prstGeom prst="rect">
            <a:avLst/>
          </a:prstGeom>
          <a:noFill/>
          <a:ln w="9525">
            <a:noFill/>
            <a:miter lim="800000"/>
            <a:headEnd/>
            <a:tailEnd/>
          </a:ln>
        </p:spPr>
        <p:txBody>
          <a:bodyPr>
            <a:spAutoFit/>
          </a:bodyPr>
          <a:lstStyle/>
          <a:p>
            <a:pPr algn="just"/>
            <a:r>
              <a:rPr lang="ru-RU" b="1" u="sng">
                <a:solidFill>
                  <a:srgbClr val="005250"/>
                </a:solidFill>
              </a:rPr>
              <a:t>Задача 4.1.</a:t>
            </a:r>
            <a:r>
              <a:rPr lang="ru-RU" b="1"/>
              <a:t>  На рисунке изображен график функции </a:t>
            </a:r>
            <a:r>
              <a:rPr lang="en-US" b="1" i="1"/>
              <a:t>y</a:t>
            </a:r>
            <a:r>
              <a:rPr lang="ru-RU" b="1" i="1"/>
              <a:t> = </a:t>
            </a:r>
            <a:r>
              <a:rPr lang="en-US" b="1" i="1"/>
              <a:t>f (x)</a:t>
            </a:r>
            <a:r>
              <a:rPr lang="ru-RU" b="1"/>
              <a:t>,</a:t>
            </a:r>
          </a:p>
          <a:p>
            <a:r>
              <a:rPr lang="ru-RU" b="1"/>
              <a:t>определенной на интервале (-6; 8). Найдите количество точек, в </a:t>
            </a:r>
          </a:p>
          <a:p>
            <a:r>
              <a:rPr lang="ru-RU" b="1"/>
              <a:t>которых производная функции </a:t>
            </a:r>
            <a:r>
              <a:rPr lang="en-US" b="1" i="1"/>
              <a:t>y</a:t>
            </a:r>
            <a:r>
              <a:rPr lang="ru-RU" b="1" i="1"/>
              <a:t> = </a:t>
            </a:r>
            <a:r>
              <a:rPr lang="en-US" b="1" i="1"/>
              <a:t>f (x)</a:t>
            </a:r>
            <a:r>
              <a:rPr lang="ru-RU" b="1"/>
              <a:t> равна 0. </a:t>
            </a:r>
          </a:p>
        </p:txBody>
      </p:sp>
      <p:pic>
        <p:nvPicPr>
          <p:cNvPr id="10245" name="Picture 7"/>
          <p:cNvPicPr>
            <a:picLocks noChangeAspect="1" noChangeArrowheads="1"/>
          </p:cNvPicPr>
          <p:nvPr/>
        </p:nvPicPr>
        <p:blipFill>
          <a:blip r:embed="rId3" cstate="print"/>
          <a:srcRect/>
          <a:stretch>
            <a:fillRect/>
          </a:stretch>
        </p:blipFill>
        <p:spPr bwMode="auto">
          <a:xfrm>
            <a:off x="1116013" y="1125538"/>
            <a:ext cx="4751387" cy="3152775"/>
          </a:xfrm>
          <a:prstGeom prst="rect">
            <a:avLst/>
          </a:prstGeom>
          <a:noFill/>
          <a:ln w="9525">
            <a:noFill/>
            <a:miter lim="800000"/>
            <a:headEnd/>
            <a:tailEnd/>
          </a:ln>
        </p:spPr>
      </p:pic>
      <p:sp>
        <p:nvSpPr>
          <p:cNvPr id="7176" name="Text Box 8"/>
          <p:cNvSpPr txBox="1">
            <a:spLocks noChangeArrowheads="1"/>
          </p:cNvSpPr>
          <p:nvPr/>
        </p:nvSpPr>
        <p:spPr bwMode="auto">
          <a:xfrm>
            <a:off x="1042988" y="4357688"/>
            <a:ext cx="3168650" cy="366712"/>
          </a:xfrm>
          <a:prstGeom prst="rect">
            <a:avLst/>
          </a:prstGeom>
          <a:noFill/>
          <a:ln w="9525">
            <a:noFill/>
            <a:miter lim="800000"/>
            <a:headEnd/>
            <a:tailEnd/>
          </a:ln>
        </p:spPr>
        <p:txBody>
          <a:bodyPr>
            <a:spAutoFit/>
          </a:bodyPr>
          <a:lstStyle/>
          <a:p>
            <a:pPr>
              <a:spcBef>
                <a:spcPct val="50000"/>
              </a:spcBef>
            </a:pPr>
            <a:r>
              <a:rPr lang="ru-RU" b="1"/>
              <a:t>Теоретические сведения.</a:t>
            </a:r>
          </a:p>
        </p:txBody>
      </p:sp>
      <p:sp>
        <p:nvSpPr>
          <p:cNvPr id="10247" name="Rectangle 9"/>
          <p:cNvSpPr>
            <a:spLocks noChangeArrowheads="1"/>
          </p:cNvSpPr>
          <p:nvPr/>
        </p:nvSpPr>
        <p:spPr bwMode="auto">
          <a:xfrm>
            <a:off x="7019925" y="1268413"/>
            <a:ext cx="1314450" cy="366712"/>
          </a:xfrm>
          <a:prstGeom prst="rect">
            <a:avLst/>
          </a:prstGeom>
          <a:noFill/>
          <a:ln w="9525">
            <a:noFill/>
            <a:miter lim="800000"/>
            <a:headEnd/>
            <a:tailEnd/>
          </a:ln>
        </p:spPr>
        <p:txBody>
          <a:bodyPr wrap="none">
            <a:spAutoFit/>
          </a:bodyPr>
          <a:lstStyle/>
          <a:p>
            <a:r>
              <a:rPr lang="ru-RU" b="1">
                <a:latin typeface="Arial" charset="0"/>
              </a:rPr>
              <a:t>Решение. </a:t>
            </a:r>
          </a:p>
        </p:txBody>
      </p:sp>
      <p:graphicFrame>
        <p:nvGraphicFramePr>
          <p:cNvPr id="7179" name="Object 11"/>
          <p:cNvGraphicFramePr>
            <a:graphicFrameLocks noChangeAspect="1"/>
          </p:cNvGraphicFramePr>
          <p:nvPr/>
        </p:nvGraphicFramePr>
        <p:xfrm>
          <a:off x="5981700" y="1557338"/>
          <a:ext cx="1285875" cy="395287"/>
        </p:xfrm>
        <a:graphic>
          <a:graphicData uri="http://schemas.openxmlformats.org/presentationml/2006/ole">
            <p:oleObj spid="_x0000_s10242" name="Equation" r:id="rId4" imgW="787320" imgH="241200" progId="">
              <p:embed/>
            </p:oleObj>
          </a:graphicData>
        </a:graphic>
      </p:graphicFrame>
      <p:sp>
        <p:nvSpPr>
          <p:cNvPr id="7183" name="Text Box 15"/>
          <p:cNvSpPr txBox="1">
            <a:spLocks noChangeArrowheads="1"/>
          </p:cNvSpPr>
          <p:nvPr/>
        </p:nvSpPr>
        <p:spPr bwMode="auto">
          <a:xfrm>
            <a:off x="5938838" y="1946275"/>
            <a:ext cx="2808287" cy="915988"/>
          </a:xfrm>
          <a:prstGeom prst="rect">
            <a:avLst/>
          </a:prstGeom>
          <a:noFill/>
          <a:ln w="9525">
            <a:noFill/>
            <a:miter lim="800000"/>
            <a:headEnd/>
            <a:tailEnd/>
          </a:ln>
        </p:spPr>
        <p:txBody>
          <a:bodyPr>
            <a:spAutoFit/>
          </a:bodyPr>
          <a:lstStyle/>
          <a:p>
            <a:pPr>
              <a:spcBef>
                <a:spcPct val="50000"/>
              </a:spcBef>
            </a:pPr>
            <a:r>
              <a:rPr lang="ru-RU"/>
              <a:t>если касательная, проведенная в эту точку имеет вид </a:t>
            </a:r>
            <a:r>
              <a:rPr lang="ru-RU">
                <a:latin typeface="Arial" charset="0"/>
              </a:rPr>
              <a:t>у = </a:t>
            </a:r>
            <a:r>
              <a:rPr lang="en-US">
                <a:latin typeface="Arial" charset="0"/>
              </a:rPr>
              <a:t>const.</a:t>
            </a:r>
            <a:endParaRPr lang="ru-RU">
              <a:latin typeface="Arial" charset="0"/>
            </a:endParaRPr>
          </a:p>
        </p:txBody>
      </p:sp>
      <p:grpSp>
        <p:nvGrpSpPr>
          <p:cNvPr id="2" name="Group 41"/>
          <p:cNvGrpSpPr>
            <a:grpSpLocks/>
          </p:cNvGrpSpPr>
          <p:nvPr/>
        </p:nvGrpSpPr>
        <p:grpSpPr bwMode="auto">
          <a:xfrm>
            <a:off x="1114425" y="1916113"/>
            <a:ext cx="4465638" cy="73025"/>
            <a:chOff x="702" y="1207"/>
            <a:chExt cx="2813" cy="46"/>
          </a:xfrm>
        </p:grpSpPr>
        <p:sp>
          <p:nvSpPr>
            <p:cNvPr id="10268" name="Line 17"/>
            <p:cNvSpPr>
              <a:spLocks noChangeShapeType="1"/>
            </p:cNvSpPr>
            <p:nvPr/>
          </p:nvSpPr>
          <p:spPr bwMode="auto">
            <a:xfrm>
              <a:off x="702" y="1253"/>
              <a:ext cx="2813" cy="0"/>
            </a:xfrm>
            <a:prstGeom prst="line">
              <a:avLst/>
            </a:prstGeom>
            <a:noFill/>
            <a:ln w="28575">
              <a:solidFill>
                <a:srgbClr val="CC0000"/>
              </a:solidFill>
              <a:round/>
              <a:headEnd/>
              <a:tailEnd/>
            </a:ln>
          </p:spPr>
          <p:txBody>
            <a:bodyPr/>
            <a:lstStyle/>
            <a:p>
              <a:endParaRPr lang="ru-RU"/>
            </a:p>
          </p:txBody>
        </p:sp>
        <p:sp>
          <p:nvSpPr>
            <p:cNvPr id="10269" name="Oval 24"/>
            <p:cNvSpPr>
              <a:spLocks noChangeArrowheads="1"/>
            </p:cNvSpPr>
            <p:nvPr/>
          </p:nvSpPr>
          <p:spPr bwMode="auto">
            <a:xfrm>
              <a:off x="2699" y="1207"/>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grpSp>
        <p:nvGrpSpPr>
          <p:cNvPr id="3" name="Group 39"/>
          <p:cNvGrpSpPr>
            <a:grpSpLocks/>
          </p:cNvGrpSpPr>
          <p:nvPr/>
        </p:nvGrpSpPr>
        <p:grpSpPr bwMode="auto">
          <a:xfrm>
            <a:off x="1116013" y="3141663"/>
            <a:ext cx="4465637" cy="71437"/>
            <a:chOff x="703" y="1979"/>
            <a:chExt cx="2813" cy="45"/>
          </a:xfrm>
        </p:grpSpPr>
        <p:sp>
          <p:nvSpPr>
            <p:cNvPr id="10266" name="Line 19"/>
            <p:cNvSpPr>
              <a:spLocks noChangeShapeType="1"/>
            </p:cNvSpPr>
            <p:nvPr/>
          </p:nvSpPr>
          <p:spPr bwMode="auto">
            <a:xfrm>
              <a:off x="703" y="2024"/>
              <a:ext cx="2813" cy="0"/>
            </a:xfrm>
            <a:prstGeom prst="line">
              <a:avLst/>
            </a:prstGeom>
            <a:noFill/>
            <a:ln w="28575">
              <a:solidFill>
                <a:srgbClr val="CC0000"/>
              </a:solidFill>
              <a:round/>
              <a:headEnd/>
              <a:tailEnd/>
            </a:ln>
          </p:spPr>
          <p:txBody>
            <a:bodyPr/>
            <a:lstStyle/>
            <a:p>
              <a:endParaRPr lang="ru-RU"/>
            </a:p>
          </p:txBody>
        </p:sp>
        <p:sp>
          <p:nvSpPr>
            <p:cNvPr id="10267" name="Oval 26"/>
            <p:cNvSpPr>
              <a:spLocks noChangeArrowheads="1"/>
            </p:cNvSpPr>
            <p:nvPr/>
          </p:nvSpPr>
          <p:spPr bwMode="auto">
            <a:xfrm>
              <a:off x="1520" y="1979"/>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grpSp>
        <p:nvGrpSpPr>
          <p:cNvPr id="4" name="Group 38"/>
          <p:cNvGrpSpPr>
            <a:grpSpLocks/>
          </p:cNvGrpSpPr>
          <p:nvPr/>
        </p:nvGrpSpPr>
        <p:grpSpPr bwMode="auto">
          <a:xfrm>
            <a:off x="1116013" y="3284538"/>
            <a:ext cx="4465637" cy="71437"/>
            <a:chOff x="703" y="2069"/>
            <a:chExt cx="2813" cy="45"/>
          </a:xfrm>
        </p:grpSpPr>
        <p:sp>
          <p:nvSpPr>
            <p:cNvPr id="10264" name="Line 20"/>
            <p:cNvSpPr>
              <a:spLocks noChangeShapeType="1"/>
            </p:cNvSpPr>
            <p:nvPr/>
          </p:nvSpPr>
          <p:spPr bwMode="auto">
            <a:xfrm>
              <a:off x="703" y="2069"/>
              <a:ext cx="2813" cy="0"/>
            </a:xfrm>
            <a:prstGeom prst="line">
              <a:avLst/>
            </a:prstGeom>
            <a:noFill/>
            <a:ln w="28575">
              <a:solidFill>
                <a:srgbClr val="CC0000"/>
              </a:solidFill>
              <a:round/>
              <a:headEnd/>
              <a:tailEnd/>
            </a:ln>
          </p:spPr>
          <p:txBody>
            <a:bodyPr/>
            <a:lstStyle/>
            <a:p>
              <a:endParaRPr lang="ru-RU"/>
            </a:p>
          </p:txBody>
        </p:sp>
        <p:sp>
          <p:nvSpPr>
            <p:cNvPr id="10265" name="Oval 27"/>
            <p:cNvSpPr>
              <a:spLocks noChangeArrowheads="1"/>
            </p:cNvSpPr>
            <p:nvPr/>
          </p:nvSpPr>
          <p:spPr bwMode="auto">
            <a:xfrm>
              <a:off x="1837" y="2069"/>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grpSp>
        <p:nvGrpSpPr>
          <p:cNvPr id="5" name="Group 37"/>
          <p:cNvGrpSpPr>
            <a:grpSpLocks/>
          </p:cNvGrpSpPr>
          <p:nvPr/>
        </p:nvGrpSpPr>
        <p:grpSpPr bwMode="auto">
          <a:xfrm>
            <a:off x="1116013" y="3573463"/>
            <a:ext cx="4465637" cy="71437"/>
            <a:chOff x="703" y="2251"/>
            <a:chExt cx="2813" cy="45"/>
          </a:xfrm>
        </p:grpSpPr>
        <p:sp>
          <p:nvSpPr>
            <p:cNvPr id="10262" name="Line 21"/>
            <p:cNvSpPr>
              <a:spLocks noChangeShapeType="1"/>
            </p:cNvSpPr>
            <p:nvPr/>
          </p:nvSpPr>
          <p:spPr bwMode="auto">
            <a:xfrm>
              <a:off x="703" y="2296"/>
              <a:ext cx="2813" cy="0"/>
            </a:xfrm>
            <a:prstGeom prst="line">
              <a:avLst/>
            </a:prstGeom>
            <a:noFill/>
            <a:ln w="28575">
              <a:solidFill>
                <a:srgbClr val="CC0000"/>
              </a:solidFill>
              <a:round/>
              <a:headEnd/>
              <a:tailEnd/>
            </a:ln>
          </p:spPr>
          <p:txBody>
            <a:bodyPr/>
            <a:lstStyle/>
            <a:p>
              <a:endParaRPr lang="ru-RU"/>
            </a:p>
          </p:txBody>
        </p:sp>
        <p:sp>
          <p:nvSpPr>
            <p:cNvPr id="10263" name="Oval 29"/>
            <p:cNvSpPr>
              <a:spLocks noChangeArrowheads="1"/>
            </p:cNvSpPr>
            <p:nvPr/>
          </p:nvSpPr>
          <p:spPr bwMode="auto">
            <a:xfrm>
              <a:off x="1655" y="2251"/>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grpSp>
        <p:nvGrpSpPr>
          <p:cNvPr id="6" name="Group 36"/>
          <p:cNvGrpSpPr>
            <a:grpSpLocks/>
          </p:cNvGrpSpPr>
          <p:nvPr/>
        </p:nvGrpSpPr>
        <p:grpSpPr bwMode="auto">
          <a:xfrm>
            <a:off x="1116013" y="3716338"/>
            <a:ext cx="4465637" cy="71437"/>
            <a:chOff x="703" y="2341"/>
            <a:chExt cx="2813" cy="45"/>
          </a:xfrm>
        </p:grpSpPr>
        <p:sp>
          <p:nvSpPr>
            <p:cNvPr id="10259" name="Line 22"/>
            <p:cNvSpPr>
              <a:spLocks noChangeShapeType="1"/>
            </p:cNvSpPr>
            <p:nvPr/>
          </p:nvSpPr>
          <p:spPr bwMode="auto">
            <a:xfrm>
              <a:off x="703" y="2341"/>
              <a:ext cx="2813" cy="0"/>
            </a:xfrm>
            <a:prstGeom prst="line">
              <a:avLst/>
            </a:prstGeom>
            <a:noFill/>
            <a:ln w="28575">
              <a:solidFill>
                <a:srgbClr val="CC0000"/>
              </a:solidFill>
              <a:round/>
              <a:headEnd/>
              <a:tailEnd/>
            </a:ln>
          </p:spPr>
          <p:txBody>
            <a:bodyPr/>
            <a:lstStyle/>
            <a:p>
              <a:endParaRPr lang="ru-RU"/>
            </a:p>
          </p:txBody>
        </p:sp>
        <p:sp>
          <p:nvSpPr>
            <p:cNvPr id="10260" name="Oval 28"/>
            <p:cNvSpPr>
              <a:spLocks noChangeArrowheads="1"/>
            </p:cNvSpPr>
            <p:nvPr/>
          </p:nvSpPr>
          <p:spPr bwMode="auto">
            <a:xfrm>
              <a:off x="1338" y="2341"/>
              <a:ext cx="45" cy="45"/>
            </a:xfrm>
            <a:prstGeom prst="ellipse">
              <a:avLst/>
            </a:prstGeom>
            <a:solidFill>
              <a:srgbClr val="FF9966"/>
            </a:solidFill>
            <a:ln w="28575">
              <a:solidFill>
                <a:srgbClr val="CC0000"/>
              </a:solidFill>
              <a:round/>
              <a:headEnd/>
              <a:tailEnd/>
            </a:ln>
          </p:spPr>
          <p:txBody>
            <a:bodyPr wrap="none" anchor="ctr"/>
            <a:lstStyle/>
            <a:p>
              <a:endParaRPr lang="ru-RU"/>
            </a:p>
          </p:txBody>
        </p:sp>
        <p:sp>
          <p:nvSpPr>
            <p:cNvPr id="10261" name="Oval 30"/>
            <p:cNvSpPr>
              <a:spLocks noChangeArrowheads="1"/>
            </p:cNvSpPr>
            <p:nvPr/>
          </p:nvSpPr>
          <p:spPr bwMode="auto">
            <a:xfrm>
              <a:off x="2018" y="2341"/>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grpSp>
        <p:nvGrpSpPr>
          <p:cNvPr id="7" name="Group 40"/>
          <p:cNvGrpSpPr>
            <a:grpSpLocks/>
          </p:cNvGrpSpPr>
          <p:nvPr/>
        </p:nvGrpSpPr>
        <p:grpSpPr bwMode="auto">
          <a:xfrm>
            <a:off x="1116013" y="2420938"/>
            <a:ext cx="4465637" cy="71437"/>
            <a:chOff x="703" y="1525"/>
            <a:chExt cx="2813" cy="45"/>
          </a:xfrm>
        </p:grpSpPr>
        <p:sp>
          <p:nvSpPr>
            <p:cNvPr id="10257" name="Line 18"/>
            <p:cNvSpPr>
              <a:spLocks noChangeShapeType="1"/>
            </p:cNvSpPr>
            <p:nvPr/>
          </p:nvSpPr>
          <p:spPr bwMode="auto">
            <a:xfrm>
              <a:off x="703" y="1570"/>
              <a:ext cx="2813" cy="0"/>
            </a:xfrm>
            <a:prstGeom prst="line">
              <a:avLst/>
            </a:prstGeom>
            <a:noFill/>
            <a:ln w="28575">
              <a:solidFill>
                <a:srgbClr val="CC0000"/>
              </a:solidFill>
              <a:round/>
              <a:headEnd/>
              <a:tailEnd/>
            </a:ln>
          </p:spPr>
          <p:txBody>
            <a:bodyPr/>
            <a:lstStyle/>
            <a:p>
              <a:endParaRPr lang="ru-RU"/>
            </a:p>
          </p:txBody>
        </p:sp>
        <p:sp>
          <p:nvSpPr>
            <p:cNvPr id="10258" name="Oval 33"/>
            <p:cNvSpPr>
              <a:spLocks noChangeArrowheads="1"/>
            </p:cNvSpPr>
            <p:nvPr/>
          </p:nvSpPr>
          <p:spPr bwMode="auto">
            <a:xfrm>
              <a:off x="2880" y="1525"/>
              <a:ext cx="45" cy="45"/>
            </a:xfrm>
            <a:prstGeom prst="ellipse">
              <a:avLst/>
            </a:prstGeom>
            <a:solidFill>
              <a:srgbClr val="FF9966"/>
            </a:solidFill>
            <a:ln w="28575">
              <a:solidFill>
                <a:srgbClr val="CC0000"/>
              </a:solidFill>
              <a:round/>
              <a:headEnd/>
              <a:tailEnd/>
            </a:ln>
          </p:spPr>
          <p:txBody>
            <a:bodyPr wrap="none" anchor="ctr"/>
            <a:lstStyle/>
            <a:p>
              <a:endParaRPr lang="ru-RU"/>
            </a:p>
          </p:txBody>
        </p:sp>
      </p:grpSp>
      <p:sp>
        <p:nvSpPr>
          <p:cNvPr id="7202" name="Text Box 34"/>
          <p:cNvSpPr txBox="1">
            <a:spLocks noChangeArrowheads="1"/>
          </p:cNvSpPr>
          <p:nvPr/>
        </p:nvSpPr>
        <p:spPr bwMode="auto">
          <a:xfrm>
            <a:off x="5938838" y="2809875"/>
            <a:ext cx="3025775" cy="915988"/>
          </a:xfrm>
          <a:prstGeom prst="rect">
            <a:avLst/>
          </a:prstGeom>
          <a:noFill/>
          <a:ln w="9525">
            <a:noFill/>
            <a:miter lim="800000"/>
            <a:headEnd/>
            <a:tailEnd/>
          </a:ln>
        </p:spPr>
        <p:txBody>
          <a:bodyPr>
            <a:spAutoFit/>
          </a:bodyPr>
          <a:lstStyle/>
          <a:p>
            <a:pPr>
              <a:spcBef>
                <a:spcPct val="50000"/>
              </a:spcBef>
            </a:pPr>
            <a:r>
              <a:rPr lang="ru-RU"/>
              <a:t>Считаем количество точек пересечения графика функции с касательной.</a:t>
            </a:r>
          </a:p>
        </p:txBody>
      </p:sp>
      <p:sp>
        <p:nvSpPr>
          <p:cNvPr id="7203" name="Text Box 35"/>
          <p:cNvSpPr txBox="1">
            <a:spLocks noChangeArrowheads="1"/>
          </p:cNvSpPr>
          <p:nvPr/>
        </p:nvSpPr>
        <p:spPr bwMode="auto">
          <a:xfrm>
            <a:off x="5938838" y="3746500"/>
            <a:ext cx="2808287" cy="366713"/>
          </a:xfrm>
          <a:prstGeom prst="rect">
            <a:avLst/>
          </a:prstGeom>
          <a:noFill/>
          <a:ln w="9525">
            <a:noFill/>
            <a:miter lim="800000"/>
            <a:headEnd/>
            <a:tailEnd/>
          </a:ln>
        </p:spPr>
        <p:txBody>
          <a:bodyPr>
            <a:spAutoFit/>
          </a:bodyPr>
          <a:lstStyle/>
          <a:p>
            <a:pPr>
              <a:spcBef>
                <a:spcPct val="50000"/>
              </a:spcBef>
            </a:pPr>
            <a:r>
              <a:rPr lang="ru-RU" b="1">
                <a:latin typeface="Arial" charset="0"/>
              </a:rPr>
              <a:t>Ответ: 7.</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wipe(up)">
                                      <p:cBhvr>
                                        <p:cTn id="7" dur="1000"/>
                                        <p:tgtEl>
                                          <p:spTgt spid="717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183"/>
                                        </p:tgtEl>
                                        <p:attrNameLst>
                                          <p:attrName>style.visibility</p:attrName>
                                        </p:attrNameLst>
                                      </p:cBhvr>
                                      <p:to>
                                        <p:strVal val="visible"/>
                                      </p:to>
                                    </p:set>
                                    <p:animEffect transition="in" filter="wipe(up)">
                                      <p:cBhvr>
                                        <p:cTn id="11" dur="1000"/>
                                        <p:tgtEl>
                                          <p:spTgt spid="718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202"/>
                                        </p:tgtEl>
                                        <p:attrNameLst>
                                          <p:attrName>style.visibility</p:attrName>
                                        </p:attrNameLst>
                                      </p:cBhvr>
                                      <p:to>
                                        <p:strVal val="visible"/>
                                      </p:to>
                                    </p:set>
                                    <p:animEffect transition="in" filter="wipe(up)">
                                      <p:cBhvr>
                                        <p:cTn id="16" dur="2000"/>
                                        <p:tgtEl>
                                          <p:spTgt spid="72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2000"/>
                                        <p:tgtEl>
                                          <p:spTgt spid="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2000"/>
                                        <p:tgtEl>
                                          <p:spTgt spid="4"/>
                                        </p:tgtEl>
                                      </p:cBhvr>
                                    </p:animEffect>
                                  </p:childTnLst>
                                </p:cTn>
                              </p:par>
                            </p:childTnLst>
                          </p:cTn>
                        </p:par>
                        <p:par>
                          <p:cTn id="30" fill="hold">
                            <p:stCondLst>
                              <p:cond delay="6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2000"/>
                                        <p:tgtEl>
                                          <p:spTgt spid="3"/>
                                        </p:tgtEl>
                                      </p:cBhvr>
                                    </p:animEffect>
                                  </p:childTnLst>
                                </p:cTn>
                              </p:par>
                            </p:childTnLst>
                          </p:cTn>
                        </p:par>
                        <p:par>
                          <p:cTn id="34" fill="hold">
                            <p:stCondLst>
                              <p:cond delay="80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2000"/>
                                        <p:tgtEl>
                                          <p:spTgt spid="7"/>
                                        </p:tgtEl>
                                      </p:cBhvr>
                                    </p:animEffect>
                                  </p:childTnLst>
                                </p:cTn>
                              </p:par>
                            </p:childTnLst>
                          </p:cTn>
                        </p:par>
                        <p:par>
                          <p:cTn id="38" fill="hold">
                            <p:stCondLst>
                              <p:cond delay="100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2000"/>
                                        <p:tgtEl>
                                          <p:spTgt spid="2"/>
                                        </p:tgtEl>
                                      </p:cBhvr>
                                    </p:animEffect>
                                  </p:childTnLst>
                                </p:cTn>
                              </p:par>
                            </p:childTnLst>
                          </p:cTn>
                        </p:par>
                        <p:par>
                          <p:cTn id="42" fill="hold">
                            <p:stCondLst>
                              <p:cond delay="12000"/>
                            </p:stCondLst>
                            <p:childTnLst>
                              <p:par>
                                <p:cTn id="43" presetID="22" presetClass="entr" presetSubtype="1" fill="hold" grpId="0" nodeType="afterEffect">
                                  <p:stCondLst>
                                    <p:cond delay="0"/>
                                  </p:stCondLst>
                                  <p:childTnLst>
                                    <p:set>
                                      <p:cBhvr>
                                        <p:cTn id="44" dur="1" fill="hold">
                                          <p:stCondLst>
                                            <p:cond delay="0"/>
                                          </p:stCondLst>
                                        </p:cTn>
                                        <p:tgtEl>
                                          <p:spTgt spid="7203"/>
                                        </p:tgtEl>
                                        <p:attrNameLst>
                                          <p:attrName>style.visibility</p:attrName>
                                        </p:attrNameLst>
                                      </p:cBhvr>
                                      <p:to>
                                        <p:strVal val="visible"/>
                                      </p:to>
                                    </p:set>
                                    <p:animEffect transition="in" filter="wipe(up)">
                                      <p:cBhvr>
                                        <p:cTn id="45" dur="1000"/>
                                        <p:tgtEl>
                                          <p:spTgt spid="72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7176"/>
                    </p:tgtEl>
                  </p:cond>
                </p:stCondLst>
                <p:endSync evt="end" delay="0">
                  <p:rtn val="all"/>
                </p:endSync>
                <p:childTnLst>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173"/>
                                        </p:tgtEl>
                                        <p:attrNameLst>
                                          <p:attrName>style.visibility</p:attrName>
                                        </p:attrNameLst>
                                      </p:cBhvr>
                                      <p:to>
                                        <p:strVal val="visible"/>
                                      </p:to>
                                    </p:set>
                                    <p:animEffect transition="in" filter="blinds(horizontal)">
                                      <p:cBhvr>
                                        <p:cTn id="51" dur="500"/>
                                        <p:tgtEl>
                                          <p:spTgt spid="7173"/>
                                        </p:tgtEl>
                                      </p:cBhvr>
                                    </p:animEffect>
                                  </p:childTnLst>
                                </p:cTn>
                              </p:par>
                            </p:childTnLst>
                          </p:cTn>
                        </p:par>
                      </p:childTnLst>
                    </p:cTn>
                  </p:par>
                </p:childTnLst>
              </p:cTn>
              <p:nextCondLst>
                <p:cond evt="onClick" delay="0">
                  <p:tgtEl>
                    <p:spTgt spid="7176"/>
                  </p:tgtEl>
                </p:cond>
              </p:nextCondLst>
            </p:seq>
          </p:childTnLst>
        </p:cTn>
      </p:par>
    </p:tnLst>
    <p:bldLst>
      <p:bldP spid="7173" grpId="0"/>
      <p:bldP spid="7183" grpId="0"/>
      <p:bldP spid="7202" grpId="0"/>
      <p:bldP spid="72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1042988" y="1412875"/>
            <a:ext cx="3600450" cy="2159000"/>
          </a:xfrm>
          <a:prstGeom prst="rect">
            <a:avLst/>
          </a:prstGeom>
          <a:noFill/>
          <a:ln w="9525">
            <a:noFill/>
            <a:miter lim="800000"/>
            <a:headEnd/>
            <a:tailEnd/>
          </a:ln>
        </p:spPr>
      </p:pic>
      <p:pic>
        <p:nvPicPr>
          <p:cNvPr id="22531" name="Picture 5"/>
          <p:cNvPicPr>
            <a:picLocks noChangeAspect="1" noChangeArrowheads="1"/>
          </p:cNvPicPr>
          <p:nvPr/>
        </p:nvPicPr>
        <p:blipFill>
          <a:blip r:embed="rId3" cstate="print"/>
          <a:srcRect l="59479" t="15105" r="14362" b="60478"/>
          <a:stretch>
            <a:fillRect/>
          </a:stretch>
        </p:blipFill>
        <p:spPr bwMode="auto">
          <a:xfrm>
            <a:off x="5292725" y="1484313"/>
            <a:ext cx="3455988" cy="2016125"/>
          </a:xfrm>
          <a:prstGeom prst="rect">
            <a:avLst/>
          </a:prstGeom>
          <a:noFill/>
          <a:ln w="9525">
            <a:noFill/>
            <a:miter lim="800000"/>
            <a:headEnd/>
            <a:tailEnd/>
          </a:ln>
        </p:spPr>
      </p:pic>
      <p:pic>
        <p:nvPicPr>
          <p:cNvPr id="22532" name="Picture 6"/>
          <p:cNvPicPr>
            <a:picLocks noChangeAspect="1" noChangeArrowheads="1"/>
          </p:cNvPicPr>
          <p:nvPr/>
        </p:nvPicPr>
        <p:blipFill>
          <a:blip r:embed="rId3" cstate="print"/>
          <a:srcRect l="59062" t="50063" r="16719" b="25372"/>
          <a:stretch>
            <a:fillRect/>
          </a:stretch>
        </p:blipFill>
        <p:spPr bwMode="auto">
          <a:xfrm>
            <a:off x="5078413" y="3911600"/>
            <a:ext cx="3670300" cy="2325688"/>
          </a:xfrm>
          <a:prstGeom prst="rect">
            <a:avLst/>
          </a:prstGeom>
          <a:noFill/>
          <a:ln w="9525">
            <a:noFill/>
            <a:miter lim="800000"/>
            <a:headEnd/>
            <a:tailEnd/>
          </a:ln>
        </p:spPr>
      </p:pic>
      <p:pic>
        <p:nvPicPr>
          <p:cNvPr id="22533" name="Picture 7"/>
          <p:cNvPicPr>
            <a:picLocks noChangeAspect="1" noChangeArrowheads="1"/>
          </p:cNvPicPr>
          <p:nvPr/>
        </p:nvPicPr>
        <p:blipFill>
          <a:blip r:embed="rId4" cstate="print"/>
          <a:srcRect/>
          <a:stretch>
            <a:fillRect/>
          </a:stretch>
        </p:blipFill>
        <p:spPr bwMode="auto">
          <a:xfrm>
            <a:off x="1187450" y="4005263"/>
            <a:ext cx="3313113" cy="2303462"/>
          </a:xfrm>
          <a:prstGeom prst="rect">
            <a:avLst/>
          </a:prstGeom>
          <a:noFill/>
          <a:ln w="9525">
            <a:noFill/>
            <a:miter lim="800000"/>
            <a:headEnd/>
            <a:tailEnd/>
          </a:ln>
        </p:spPr>
      </p:pic>
      <p:sp>
        <p:nvSpPr>
          <p:cNvPr id="22534" name="Text Box 8"/>
          <p:cNvSpPr txBox="1">
            <a:spLocks noChangeArrowheads="1"/>
          </p:cNvSpPr>
          <p:nvPr/>
        </p:nvSpPr>
        <p:spPr bwMode="auto">
          <a:xfrm>
            <a:off x="1042988" y="260350"/>
            <a:ext cx="7489825" cy="915988"/>
          </a:xfrm>
          <a:prstGeom prst="rect">
            <a:avLst/>
          </a:prstGeom>
          <a:noFill/>
          <a:ln w="9525">
            <a:noFill/>
            <a:miter lim="800000"/>
            <a:headEnd/>
            <a:tailEnd/>
          </a:ln>
        </p:spPr>
        <p:txBody>
          <a:bodyPr>
            <a:spAutoFit/>
          </a:bodyPr>
          <a:lstStyle/>
          <a:p>
            <a:r>
              <a:rPr lang="ru-RU" b="1" u="sng">
                <a:solidFill>
                  <a:srgbClr val="005250"/>
                </a:solidFill>
              </a:rPr>
              <a:t>Задача 4.2.</a:t>
            </a:r>
            <a:r>
              <a:rPr lang="ru-RU" b="1"/>
              <a:t>  На рисунке изображен график функции </a:t>
            </a:r>
            <a:r>
              <a:rPr lang="en-US" b="1" i="1"/>
              <a:t>y</a:t>
            </a:r>
            <a:r>
              <a:rPr lang="ru-RU" b="1" i="1"/>
              <a:t> = </a:t>
            </a:r>
            <a:r>
              <a:rPr lang="en-US" b="1" i="1"/>
              <a:t>f (x)</a:t>
            </a:r>
            <a:r>
              <a:rPr lang="ru-RU" b="1"/>
              <a:t>,</a:t>
            </a:r>
          </a:p>
          <a:p>
            <a:r>
              <a:rPr lang="ru-RU" b="1"/>
              <a:t>определенной на интервале (</a:t>
            </a:r>
            <a:r>
              <a:rPr lang="en-US" b="1" i="1"/>
              <a:t>a</a:t>
            </a:r>
            <a:r>
              <a:rPr lang="ru-RU" b="1" i="1"/>
              <a:t>; </a:t>
            </a:r>
            <a:r>
              <a:rPr lang="en-US" b="1" i="1"/>
              <a:t>b</a:t>
            </a:r>
            <a:r>
              <a:rPr lang="ru-RU" b="1"/>
              <a:t>). Найдите количество точек, в </a:t>
            </a:r>
          </a:p>
          <a:p>
            <a:r>
              <a:rPr lang="ru-RU" b="1"/>
              <a:t>которых производная функции </a:t>
            </a:r>
            <a:r>
              <a:rPr lang="en-US" b="1" i="1"/>
              <a:t>y</a:t>
            </a:r>
            <a:r>
              <a:rPr lang="ru-RU" b="1" i="1"/>
              <a:t> = </a:t>
            </a:r>
            <a:r>
              <a:rPr lang="en-US" b="1" i="1"/>
              <a:t>f (x)</a:t>
            </a:r>
            <a:r>
              <a:rPr lang="ru-RU" b="1"/>
              <a:t> равна 0. </a:t>
            </a:r>
          </a:p>
        </p:txBody>
      </p:sp>
      <p:sp>
        <p:nvSpPr>
          <p:cNvPr id="22535" name="Text Box 9"/>
          <p:cNvSpPr txBox="1">
            <a:spLocks noChangeArrowheads="1"/>
          </p:cNvSpPr>
          <p:nvPr/>
        </p:nvSpPr>
        <p:spPr bwMode="auto">
          <a:xfrm>
            <a:off x="3635375" y="1125538"/>
            <a:ext cx="2376488" cy="396875"/>
          </a:xfrm>
          <a:prstGeom prst="rect">
            <a:avLst/>
          </a:prstGeom>
          <a:noFill/>
          <a:ln w="9525">
            <a:noFill/>
            <a:miter lim="800000"/>
            <a:headEnd/>
            <a:tailEnd/>
          </a:ln>
        </p:spPr>
        <p:txBody>
          <a:bodyPr>
            <a:spAutoFit/>
          </a:bodyPr>
          <a:lstStyle/>
          <a:p>
            <a:pPr>
              <a:spcBef>
                <a:spcPct val="50000"/>
              </a:spcBef>
            </a:pPr>
            <a:r>
              <a:rPr lang="ru-RU" sz="2000" b="1" dirty="0">
                <a:solidFill>
                  <a:srgbClr val="FF0000"/>
                </a:solidFill>
              </a:rPr>
              <a:t>Решите устно!</a:t>
            </a:r>
          </a:p>
        </p:txBody>
      </p:sp>
      <p:sp>
        <p:nvSpPr>
          <p:cNvPr id="8202" name="Text Box 10"/>
          <p:cNvSpPr txBox="1">
            <a:spLocks noChangeArrowheads="1"/>
          </p:cNvSpPr>
          <p:nvPr/>
        </p:nvSpPr>
        <p:spPr bwMode="auto">
          <a:xfrm>
            <a:off x="5219700" y="3536950"/>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7.</a:t>
            </a:r>
          </a:p>
        </p:txBody>
      </p:sp>
      <p:sp>
        <p:nvSpPr>
          <p:cNvPr id="8203" name="Text Box 11"/>
          <p:cNvSpPr txBox="1">
            <a:spLocks noChangeArrowheads="1"/>
          </p:cNvSpPr>
          <p:nvPr/>
        </p:nvSpPr>
        <p:spPr bwMode="auto">
          <a:xfrm>
            <a:off x="1116013" y="3573463"/>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7.</a:t>
            </a:r>
          </a:p>
        </p:txBody>
      </p:sp>
      <p:sp>
        <p:nvSpPr>
          <p:cNvPr id="8204" name="Text Box 12"/>
          <p:cNvSpPr txBox="1">
            <a:spLocks noChangeArrowheads="1"/>
          </p:cNvSpPr>
          <p:nvPr/>
        </p:nvSpPr>
        <p:spPr bwMode="auto">
          <a:xfrm>
            <a:off x="1042988" y="6243638"/>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8.</a:t>
            </a:r>
          </a:p>
        </p:txBody>
      </p:sp>
      <p:sp>
        <p:nvSpPr>
          <p:cNvPr id="8205" name="Text Box 13"/>
          <p:cNvSpPr txBox="1">
            <a:spLocks noChangeArrowheads="1"/>
          </p:cNvSpPr>
          <p:nvPr/>
        </p:nvSpPr>
        <p:spPr bwMode="auto">
          <a:xfrm>
            <a:off x="5148263" y="6237288"/>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6.</a:t>
            </a:r>
          </a:p>
        </p:txBody>
      </p:sp>
      <p:sp>
        <p:nvSpPr>
          <p:cNvPr id="22540" name="Oval 14"/>
          <p:cNvSpPr>
            <a:spLocks noChangeArrowheads="1"/>
          </p:cNvSpPr>
          <p:nvPr/>
        </p:nvSpPr>
        <p:spPr bwMode="auto">
          <a:xfrm>
            <a:off x="1042988" y="1412875"/>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а</a:t>
            </a:r>
          </a:p>
        </p:txBody>
      </p:sp>
      <p:sp>
        <p:nvSpPr>
          <p:cNvPr id="22541" name="Oval 15"/>
          <p:cNvSpPr>
            <a:spLocks noChangeArrowheads="1"/>
          </p:cNvSpPr>
          <p:nvPr/>
        </p:nvSpPr>
        <p:spPr bwMode="auto">
          <a:xfrm>
            <a:off x="8243888" y="1484313"/>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в</a:t>
            </a:r>
          </a:p>
        </p:txBody>
      </p:sp>
      <p:sp>
        <p:nvSpPr>
          <p:cNvPr id="22542" name="Oval 16"/>
          <p:cNvSpPr>
            <a:spLocks noChangeArrowheads="1"/>
          </p:cNvSpPr>
          <p:nvPr/>
        </p:nvSpPr>
        <p:spPr bwMode="auto">
          <a:xfrm>
            <a:off x="8316913" y="4076700"/>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г</a:t>
            </a:r>
          </a:p>
        </p:txBody>
      </p:sp>
      <p:sp>
        <p:nvSpPr>
          <p:cNvPr id="22543" name="Oval 17"/>
          <p:cNvSpPr>
            <a:spLocks noChangeArrowheads="1"/>
          </p:cNvSpPr>
          <p:nvPr/>
        </p:nvSpPr>
        <p:spPr bwMode="auto">
          <a:xfrm>
            <a:off x="1042988" y="4149725"/>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б</a:t>
            </a:r>
          </a:p>
        </p:txBody>
      </p:sp>
      <p:pic>
        <p:nvPicPr>
          <p:cNvPr id="22544" name="Рисунок 15" descr="chats-libres-silhouettes_23-2147493982.jpg">
            <a:hlinkClick r:id="rId5" action="ppaction://hlinksldjump"/>
          </p:cNvPr>
          <p:cNvPicPr>
            <a:picLocks noChangeAspect="1"/>
          </p:cNvPicPr>
          <p:nvPr/>
        </p:nvPicPr>
        <p:blipFill>
          <a:blip r:embed="rId6" cstate="print">
            <a:clrChange>
              <a:clrFrom>
                <a:srgbClr val="FFFFFF"/>
              </a:clrFrom>
              <a:clrTo>
                <a:srgbClr val="FFFFFF">
                  <a:alpha val="0"/>
                </a:srgbClr>
              </a:clrTo>
            </a:clrChange>
          </a:blip>
          <a:srcRect l="23431" t="35509" r="52415" b="54831"/>
          <a:stretch>
            <a:fillRect/>
          </a:stretch>
        </p:blipFill>
        <p:spPr bwMode="auto">
          <a:xfrm>
            <a:off x="7451725" y="6281738"/>
            <a:ext cx="1439863" cy="576262"/>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2000"/>
                                        <p:tgtEl>
                                          <p:spTgt spid="8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fade">
                                      <p:cBhvr>
                                        <p:cTn id="12" dur="2000"/>
                                        <p:tgtEl>
                                          <p:spTgt spid="8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fade">
                                      <p:cBhvr>
                                        <p:cTn id="17" dur="2000"/>
                                        <p:tgtEl>
                                          <p:spTgt spid="8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5"/>
                                        </p:tgtEl>
                                        <p:attrNameLst>
                                          <p:attrName>style.visibility</p:attrName>
                                        </p:attrNameLst>
                                      </p:cBhvr>
                                      <p:to>
                                        <p:strVal val="visible"/>
                                      </p:to>
                                    </p:set>
                                    <p:animEffect transition="in" filter="fade">
                                      <p:cBhvr>
                                        <p:cTn id="22" dur="2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p:bldP spid="8204" grpId="0"/>
      <p:bldP spid="82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55650" y="260350"/>
            <a:ext cx="7993063" cy="915988"/>
          </a:xfrm>
          <a:prstGeom prst="rect">
            <a:avLst/>
          </a:prstGeom>
          <a:noFill/>
          <a:ln w="9525">
            <a:noFill/>
            <a:miter lim="800000"/>
            <a:headEnd/>
            <a:tailEnd/>
          </a:ln>
        </p:spPr>
        <p:txBody>
          <a:bodyPr>
            <a:spAutoFit/>
          </a:bodyPr>
          <a:lstStyle/>
          <a:p>
            <a:pPr algn="just"/>
            <a:r>
              <a:rPr lang="ru-RU" b="1" u="sng">
                <a:solidFill>
                  <a:srgbClr val="008080"/>
                </a:solidFill>
                <a:latin typeface="Arial" charset="0"/>
              </a:rPr>
              <a:t>Задача 5.1.</a:t>
            </a:r>
            <a:r>
              <a:rPr lang="ru-RU" b="1"/>
              <a:t>    На рисунке изображен график функции </a:t>
            </a:r>
            <a:r>
              <a:rPr lang="en-US" b="1" i="1"/>
              <a:t>y</a:t>
            </a:r>
            <a:r>
              <a:rPr lang="ru-RU" b="1" i="1"/>
              <a:t> = </a:t>
            </a:r>
            <a:r>
              <a:rPr lang="en-US" b="1" i="1"/>
              <a:t>f (x)</a:t>
            </a:r>
            <a:r>
              <a:rPr lang="ru-RU" b="1"/>
              <a:t>, определенной на интервале (-8; 3). Найдите количество точек, в которых касательная к графику функции параллельна прямой </a:t>
            </a:r>
            <a:r>
              <a:rPr lang="ru-RU" b="1" i="1"/>
              <a:t>у </a:t>
            </a:r>
            <a:r>
              <a:rPr lang="ru-RU" b="1"/>
              <a:t>= 8. </a:t>
            </a:r>
          </a:p>
        </p:txBody>
      </p:sp>
      <p:sp>
        <p:nvSpPr>
          <p:cNvPr id="9222" name="Rectangle 6"/>
          <p:cNvSpPr>
            <a:spLocks noChangeArrowheads="1"/>
          </p:cNvSpPr>
          <p:nvPr/>
        </p:nvSpPr>
        <p:spPr bwMode="auto">
          <a:xfrm>
            <a:off x="971550" y="4425950"/>
            <a:ext cx="7704138" cy="1739900"/>
          </a:xfrm>
          <a:prstGeom prst="rect">
            <a:avLst/>
          </a:prstGeom>
          <a:noFill/>
          <a:ln w="9525">
            <a:noFill/>
            <a:miter lim="800000"/>
            <a:headEnd/>
            <a:tailEnd/>
          </a:ln>
        </p:spPr>
        <p:txBody>
          <a:bodyPr>
            <a:spAutoFit/>
          </a:bodyPr>
          <a:lstStyle/>
          <a:p>
            <a:pPr algn="just"/>
            <a:r>
              <a:rPr lang="ru-RU" b="1"/>
              <a:t>Решение.</a:t>
            </a:r>
            <a:r>
              <a:rPr lang="ru-RU"/>
              <a:t> Прямая у = 8 — горизонтальная, значит, если касательная к графику функции ей параллельна, то она  тоже горизонтальна. Следовательно, при решении этой задачи можно воспользоваться решением задачи 2, то есть приложить линейку или край листа бумаги горизонтально и, двигая его «вниз», сосчитать количество точек с  горизонтальной касательной. </a:t>
            </a:r>
          </a:p>
        </p:txBody>
      </p:sp>
      <p:pic>
        <p:nvPicPr>
          <p:cNvPr id="23556" name="Picture 7"/>
          <p:cNvPicPr>
            <a:picLocks noChangeAspect="1" noChangeArrowheads="1"/>
          </p:cNvPicPr>
          <p:nvPr/>
        </p:nvPicPr>
        <p:blipFill>
          <a:blip r:embed="rId3" cstate="print"/>
          <a:srcRect/>
          <a:stretch>
            <a:fillRect/>
          </a:stretch>
        </p:blipFill>
        <p:spPr bwMode="auto">
          <a:xfrm>
            <a:off x="2195513" y="1341438"/>
            <a:ext cx="4751387" cy="3124200"/>
          </a:xfrm>
          <a:prstGeom prst="rect">
            <a:avLst/>
          </a:prstGeom>
          <a:noFill/>
          <a:ln w="9525">
            <a:noFill/>
            <a:miter lim="800000"/>
            <a:headEnd/>
            <a:tailEnd/>
          </a:ln>
        </p:spPr>
      </p:pic>
      <p:sp>
        <p:nvSpPr>
          <p:cNvPr id="9224" name="Text Box 8"/>
          <p:cNvSpPr txBox="1">
            <a:spLocks noChangeArrowheads="1"/>
          </p:cNvSpPr>
          <p:nvPr/>
        </p:nvSpPr>
        <p:spPr bwMode="auto">
          <a:xfrm>
            <a:off x="971550" y="6272213"/>
            <a:ext cx="4105275" cy="396875"/>
          </a:xfrm>
          <a:prstGeom prst="rect">
            <a:avLst/>
          </a:prstGeom>
          <a:noFill/>
          <a:ln w="9525">
            <a:noFill/>
            <a:miter lim="800000"/>
            <a:headEnd/>
            <a:tailEnd/>
          </a:ln>
        </p:spPr>
        <p:txBody>
          <a:bodyPr>
            <a:spAutoFit/>
          </a:bodyPr>
          <a:lstStyle/>
          <a:p>
            <a:pPr>
              <a:spcBef>
                <a:spcPct val="50000"/>
              </a:spcBef>
            </a:pPr>
            <a:r>
              <a:rPr lang="ru-RU" sz="2000" b="1">
                <a:latin typeface="Arial" charset="0"/>
              </a:rPr>
              <a:t>Ответ: 5.</a:t>
            </a:r>
          </a:p>
        </p:txBody>
      </p:sp>
      <p:grpSp>
        <p:nvGrpSpPr>
          <p:cNvPr id="2" name="Group 18"/>
          <p:cNvGrpSpPr>
            <a:grpSpLocks/>
          </p:cNvGrpSpPr>
          <p:nvPr/>
        </p:nvGrpSpPr>
        <p:grpSpPr bwMode="auto">
          <a:xfrm>
            <a:off x="1547813" y="4076700"/>
            <a:ext cx="5400675" cy="73025"/>
            <a:chOff x="975" y="2568"/>
            <a:chExt cx="3402" cy="46"/>
          </a:xfrm>
        </p:grpSpPr>
        <p:sp>
          <p:nvSpPr>
            <p:cNvPr id="23568" name="Line 9"/>
            <p:cNvSpPr>
              <a:spLocks noChangeShapeType="1"/>
            </p:cNvSpPr>
            <p:nvPr/>
          </p:nvSpPr>
          <p:spPr bwMode="auto">
            <a:xfrm>
              <a:off x="975" y="2614"/>
              <a:ext cx="3402" cy="0"/>
            </a:xfrm>
            <a:prstGeom prst="line">
              <a:avLst/>
            </a:prstGeom>
            <a:noFill/>
            <a:ln w="28575">
              <a:solidFill>
                <a:srgbClr val="FF6600"/>
              </a:solidFill>
              <a:round/>
              <a:headEnd/>
              <a:tailEnd/>
            </a:ln>
          </p:spPr>
          <p:txBody>
            <a:bodyPr/>
            <a:lstStyle/>
            <a:p>
              <a:endParaRPr lang="ru-RU"/>
            </a:p>
          </p:txBody>
        </p:sp>
        <p:sp>
          <p:nvSpPr>
            <p:cNvPr id="23569" name="Oval 13"/>
            <p:cNvSpPr>
              <a:spLocks noChangeArrowheads="1"/>
            </p:cNvSpPr>
            <p:nvPr/>
          </p:nvSpPr>
          <p:spPr bwMode="auto">
            <a:xfrm>
              <a:off x="2245" y="2568"/>
              <a:ext cx="45" cy="45"/>
            </a:xfrm>
            <a:prstGeom prst="ellipse">
              <a:avLst/>
            </a:prstGeom>
            <a:solidFill>
              <a:srgbClr val="FF6600"/>
            </a:solidFill>
            <a:ln w="28575">
              <a:solidFill>
                <a:srgbClr val="CC0000"/>
              </a:solidFill>
              <a:round/>
              <a:headEnd/>
              <a:tailEnd/>
            </a:ln>
          </p:spPr>
          <p:txBody>
            <a:bodyPr wrap="none" anchor="ctr"/>
            <a:lstStyle/>
            <a:p>
              <a:endParaRPr lang="ru-RU"/>
            </a:p>
          </p:txBody>
        </p:sp>
        <p:sp>
          <p:nvSpPr>
            <p:cNvPr id="23570" name="Oval 14"/>
            <p:cNvSpPr>
              <a:spLocks noChangeArrowheads="1"/>
            </p:cNvSpPr>
            <p:nvPr/>
          </p:nvSpPr>
          <p:spPr bwMode="auto">
            <a:xfrm>
              <a:off x="3560" y="2568"/>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3" name="Group 19"/>
          <p:cNvGrpSpPr>
            <a:grpSpLocks/>
          </p:cNvGrpSpPr>
          <p:nvPr/>
        </p:nvGrpSpPr>
        <p:grpSpPr bwMode="auto">
          <a:xfrm>
            <a:off x="1547813" y="3933825"/>
            <a:ext cx="5400675" cy="71438"/>
            <a:chOff x="975" y="2478"/>
            <a:chExt cx="3402" cy="45"/>
          </a:xfrm>
        </p:grpSpPr>
        <p:sp>
          <p:nvSpPr>
            <p:cNvPr id="23566" name="Line 10"/>
            <p:cNvSpPr>
              <a:spLocks noChangeShapeType="1"/>
            </p:cNvSpPr>
            <p:nvPr/>
          </p:nvSpPr>
          <p:spPr bwMode="auto">
            <a:xfrm>
              <a:off x="975" y="2478"/>
              <a:ext cx="3402" cy="0"/>
            </a:xfrm>
            <a:prstGeom prst="line">
              <a:avLst/>
            </a:prstGeom>
            <a:noFill/>
            <a:ln w="28575">
              <a:solidFill>
                <a:srgbClr val="FF6600"/>
              </a:solidFill>
              <a:round/>
              <a:headEnd/>
              <a:tailEnd/>
            </a:ln>
          </p:spPr>
          <p:txBody>
            <a:bodyPr/>
            <a:lstStyle/>
            <a:p>
              <a:endParaRPr lang="ru-RU"/>
            </a:p>
          </p:txBody>
        </p:sp>
        <p:sp>
          <p:nvSpPr>
            <p:cNvPr id="23567" name="Oval 15"/>
            <p:cNvSpPr>
              <a:spLocks noChangeArrowheads="1"/>
            </p:cNvSpPr>
            <p:nvPr/>
          </p:nvSpPr>
          <p:spPr bwMode="auto">
            <a:xfrm>
              <a:off x="3198" y="2478"/>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4" name="Group 21"/>
          <p:cNvGrpSpPr>
            <a:grpSpLocks/>
          </p:cNvGrpSpPr>
          <p:nvPr/>
        </p:nvGrpSpPr>
        <p:grpSpPr bwMode="auto">
          <a:xfrm>
            <a:off x="1547813" y="1773238"/>
            <a:ext cx="5400675" cy="71437"/>
            <a:chOff x="975" y="1117"/>
            <a:chExt cx="3402" cy="45"/>
          </a:xfrm>
        </p:grpSpPr>
        <p:sp>
          <p:nvSpPr>
            <p:cNvPr id="23564" name="Line 11"/>
            <p:cNvSpPr>
              <a:spLocks noChangeShapeType="1"/>
            </p:cNvSpPr>
            <p:nvPr/>
          </p:nvSpPr>
          <p:spPr bwMode="auto">
            <a:xfrm>
              <a:off x="975" y="1117"/>
              <a:ext cx="3402" cy="0"/>
            </a:xfrm>
            <a:prstGeom prst="line">
              <a:avLst/>
            </a:prstGeom>
            <a:noFill/>
            <a:ln w="28575">
              <a:solidFill>
                <a:srgbClr val="FF6600"/>
              </a:solidFill>
              <a:round/>
              <a:headEnd/>
              <a:tailEnd/>
            </a:ln>
          </p:spPr>
          <p:txBody>
            <a:bodyPr/>
            <a:lstStyle/>
            <a:p>
              <a:endParaRPr lang="ru-RU"/>
            </a:p>
          </p:txBody>
        </p:sp>
        <p:sp>
          <p:nvSpPr>
            <p:cNvPr id="23565" name="Oval 16"/>
            <p:cNvSpPr>
              <a:spLocks noChangeArrowheads="1"/>
            </p:cNvSpPr>
            <p:nvPr/>
          </p:nvSpPr>
          <p:spPr bwMode="auto">
            <a:xfrm>
              <a:off x="2653" y="1117"/>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grpSp>
        <p:nvGrpSpPr>
          <p:cNvPr id="5" name="Group 20"/>
          <p:cNvGrpSpPr>
            <a:grpSpLocks/>
          </p:cNvGrpSpPr>
          <p:nvPr/>
        </p:nvGrpSpPr>
        <p:grpSpPr bwMode="auto">
          <a:xfrm>
            <a:off x="1476375" y="3284538"/>
            <a:ext cx="5400675" cy="73025"/>
            <a:chOff x="930" y="2069"/>
            <a:chExt cx="3402" cy="46"/>
          </a:xfrm>
        </p:grpSpPr>
        <p:sp>
          <p:nvSpPr>
            <p:cNvPr id="23562" name="Line 12"/>
            <p:cNvSpPr>
              <a:spLocks noChangeShapeType="1"/>
            </p:cNvSpPr>
            <p:nvPr/>
          </p:nvSpPr>
          <p:spPr bwMode="auto">
            <a:xfrm>
              <a:off x="930" y="2069"/>
              <a:ext cx="3402" cy="0"/>
            </a:xfrm>
            <a:prstGeom prst="line">
              <a:avLst/>
            </a:prstGeom>
            <a:noFill/>
            <a:ln w="28575">
              <a:solidFill>
                <a:srgbClr val="FF6600"/>
              </a:solidFill>
              <a:round/>
              <a:headEnd/>
              <a:tailEnd/>
            </a:ln>
          </p:spPr>
          <p:txBody>
            <a:bodyPr/>
            <a:lstStyle/>
            <a:p>
              <a:endParaRPr lang="ru-RU"/>
            </a:p>
          </p:txBody>
        </p:sp>
        <p:sp>
          <p:nvSpPr>
            <p:cNvPr id="23563" name="Oval 17"/>
            <p:cNvSpPr>
              <a:spLocks noChangeArrowheads="1"/>
            </p:cNvSpPr>
            <p:nvPr/>
          </p:nvSpPr>
          <p:spPr bwMode="auto">
            <a:xfrm>
              <a:off x="3379" y="2070"/>
              <a:ext cx="45" cy="45"/>
            </a:xfrm>
            <a:prstGeom prst="ellipse">
              <a:avLst/>
            </a:prstGeom>
            <a:solidFill>
              <a:srgbClr val="FF6600"/>
            </a:solidFill>
            <a:ln w="28575">
              <a:solidFill>
                <a:srgbClr val="CC0000"/>
              </a:solidFill>
              <a:round/>
              <a:headEnd/>
              <a:tailEnd/>
            </a:ln>
          </p:spPr>
          <p:txBody>
            <a:bodyPr wrap="none" anchor="ctr"/>
            <a:lstStyle/>
            <a:p>
              <a:endParaRPr lang="ru-RU"/>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blinds(horizontal)">
                                      <p:cBhvr>
                                        <p:cTn id="3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042988" y="260350"/>
            <a:ext cx="8101012" cy="915988"/>
          </a:xfrm>
          <a:prstGeom prst="rect">
            <a:avLst/>
          </a:prstGeom>
          <a:noFill/>
          <a:ln w="9525">
            <a:noFill/>
            <a:miter lim="800000"/>
            <a:headEnd/>
            <a:tailEnd/>
          </a:ln>
        </p:spPr>
        <p:txBody>
          <a:bodyPr>
            <a:spAutoFit/>
          </a:bodyPr>
          <a:lstStyle/>
          <a:p>
            <a:r>
              <a:rPr lang="ru-RU" b="1" u="sng">
                <a:solidFill>
                  <a:srgbClr val="008080"/>
                </a:solidFill>
              </a:rPr>
              <a:t>Задача 5.2.</a:t>
            </a:r>
            <a:r>
              <a:rPr lang="ru-RU" b="1"/>
              <a:t>  На рисунке изображен график функции </a:t>
            </a:r>
            <a:r>
              <a:rPr lang="en-US" b="1" i="1"/>
              <a:t>y</a:t>
            </a:r>
            <a:r>
              <a:rPr lang="ru-RU" b="1" i="1"/>
              <a:t> = </a:t>
            </a:r>
            <a:r>
              <a:rPr lang="en-US" b="1" i="1"/>
              <a:t>f (x)</a:t>
            </a:r>
            <a:r>
              <a:rPr lang="ru-RU" b="1"/>
              <a:t>,</a:t>
            </a:r>
          </a:p>
          <a:p>
            <a:r>
              <a:rPr lang="ru-RU" b="1"/>
              <a:t>определенной на интервале (</a:t>
            </a:r>
            <a:r>
              <a:rPr lang="en-US" b="1" i="1"/>
              <a:t>a</a:t>
            </a:r>
            <a:r>
              <a:rPr lang="ru-RU" b="1" i="1"/>
              <a:t>; </a:t>
            </a:r>
            <a:r>
              <a:rPr lang="en-US" b="1" i="1"/>
              <a:t>b</a:t>
            </a:r>
            <a:r>
              <a:rPr lang="ru-RU" b="1"/>
              <a:t>). Найдите количество точек, в </a:t>
            </a:r>
          </a:p>
          <a:p>
            <a:r>
              <a:rPr lang="ru-RU" b="1"/>
              <a:t>которых касательная к графику функции параллельна прямой </a:t>
            </a:r>
            <a:r>
              <a:rPr lang="ru-RU" b="1" i="1"/>
              <a:t>у </a:t>
            </a:r>
            <a:r>
              <a:rPr lang="ru-RU" b="1"/>
              <a:t>= с. </a:t>
            </a:r>
          </a:p>
        </p:txBody>
      </p:sp>
      <p:pic>
        <p:nvPicPr>
          <p:cNvPr id="24579" name="Picture 6"/>
          <p:cNvPicPr>
            <a:picLocks noChangeAspect="1" noChangeArrowheads="1"/>
          </p:cNvPicPr>
          <p:nvPr/>
        </p:nvPicPr>
        <p:blipFill>
          <a:blip r:embed="rId2" cstate="print"/>
          <a:srcRect l="22449" t="63498" r="52162" b="9084"/>
          <a:stretch>
            <a:fillRect/>
          </a:stretch>
        </p:blipFill>
        <p:spPr bwMode="auto">
          <a:xfrm>
            <a:off x="1042988" y="4076700"/>
            <a:ext cx="3241675" cy="2187575"/>
          </a:xfrm>
          <a:prstGeom prst="rect">
            <a:avLst/>
          </a:prstGeom>
          <a:noFill/>
          <a:ln w="9525">
            <a:noFill/>
            <a:miter lim="800000"/>
            <a:headEnd/>
            <a:tailEnd/>
          </a:ln>
        </p:spPr>
      </p:pic>
      <p:pic>
        <p:nvPicPr>
          <p:cNvPr id="24580" name="Picture 7"/>
          <p:cNvPicPr>
            <a:picLocks noChangeAspect="1" noChangeArrowheads="1"/>
          </p:cNvPicPr>
          <p:nvPr/>
        </p:nvPicPr>
        <p:blipFill>
          <a:blip r:embed="rId2" cstate="print"/>
          <a:srcRect l="23621" t="22874" r="53932" b="49730"/>
          <a:stretch>
            <a:fillRect/>
          </a:stretch>
        </p:blipFill>
        <p:spPr bwMode="auto">
          <a:xfrm>
            <a:off x="1114425" y="1392238"/>
            <a:ext cx="2952750" cy="2252662"/>
          </a:xfrm>
          <a:prstGeom prst="rect">
            <a:avLst/>
          </a:prstGeom>
          <a:noFill/>
          <a:ln w="9525">
            <a:noFill/>
            <a:miter lim="800000"/>
            <a:headEnd/>
            <a:tailEnd/>
          </a:ln>
        </p:spPr>
      </p:pic>
      <p:pic>
        <p:nvPicPr>
          <p:cNvPr id="24581" name="Picture 8"/>
          <p:cNvPicPr>
            <a:picLocks noChangeAspect="1" noChangeArrowheads="1"/>
          </p:cNvPicPr>
          <p:nvPr/>
        </p:nvPicPr>
        <p:blipFill>
          <a:blip r:embed="rId2" cstate="print"/>
          <a:srcRect l="59315" t="20976" r="15114" b="53442"/>
          <a:stretch>
            <a:fillRect/>
          </a:stretch>
        </p:blipFill>
        <p:spPr bwMode="auto">
          <a:xfrm>
            <a:off x="5003800" y="1465263"/>
            <a:ext cx="3455988" cy="2160587"/>
          </a:xfrm>
          <a:prstGeom prst="rect">
            <a:avLst/>
          </a:prstGeom>
          <a:noFill/>
          <a:ln w="9525">
            <a:noFill/>
            <a:miter lim="800000"/>
            <a:headEnd/>
            <a:tailEnd/>
          </a:ln>
        </p:spPr>
      </p:pic>
      <p:pic>
        <p:nvPicPr>
          <p:cNvPr id="24582" name="Picture 9"/>
          <p:cNvPicPr>
            <a:picLocks noChangeAspect="1" noChangeArrowheads="1"/>
          </p:cNvPicPr>
          <p:nvPr/>
        </p:nvPicPr>
        <p:blipFill>
          <a:blip r:embed="rId2" cstate="print"/>
          <a:srcRect l="58777" t="55917" r="15126" b="18501"/>
          <a:stretch>
            <a:fillRect/>
          </a:stretch>
        </p:blipFill>
        <p:spPr bwMode="auto">
          <a:xfrm>
            <a:off x="5148263" y="4076700"/>
            <a:ext cx="3527425" cy="2160588"/>
          </a:xfrm>
          <a:prstGeom prst="rect">
            <a:avLst/>
          </a:prstGeom>
          <a:noFill/>
          <a:ln w="9525">
            <a:noFill/>
            <a:miter lim="800000"/>
            <a:headEnd/>
            <a:tailEnd/>
          </a:ln>
        </p:spPr>
      </p:pic>
      <p:sp>
        <p:nvSpPr>
          <p:cNvPr id="24583" name="Oval 10"/>
          <p:cNvSpPr>
            <a:spLocks noChangeArrowheads="1"/>
          </p:cNvSpPr>
          <p:nvPr/>
        </p:nvSpPr>
        <p:spPr bwMode="auto">
          <a:xfrm>
            <a:off x="1042988" y="1320800"/>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а</a:t>
            </a:r>
          </a:p>
        </p:txBody>
      </p:sp>
      <p:sp>
        <p:nvSpPr>
          <p:cNvPr id="24584" name="Oval 11"/>
          <p:cNvSpPr>
            <a:spLocks noChangeArrowheads="1"/>
          </p:cNvSpPr>
          <p:nvPr/>
        </p:nvSpPr>
        <p:spPr bwMode="auto">
          <a:xfrm>
            <a:off x="8243888" y="1465263"/>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в</a:t>
            </a:r>
          </a:p>
        </p:txBody>
      </p:sp>
      <p:sp>
        <p:nvSpPr>
          <p:cNvPr id="24585" name="Oval 12"/>
          <p:cNvSpPr>
            <a:spLocks noChangeArrowheads="1"/>
          </p:cNvSpPr>
          <p:nvPr/>
        </p:nvSpPr>
        <p:spPr bwMode="auto">
          <a:xfrm>
            <a:off x="8316913" y="4076700"/>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г</a:t>
            </a:r>
          </a:p>
        </p:txBody>
      </p:sp>
      <p:sp>
        <p:nvSpPr>
          <p:cNvPr id="24586" name="Oval 13"/>
          <p:cNvSpPr>
            <a:spLocks noChangeArrowheads="1"/>
          </p:cNvSpPr>
          <p:nvPr/>
        </p:nvSpPr>
        <p:spPr bwMode="auto">
          <a:xfrm>
            <a:off x="1042988" y="4149725"/>
            <a:ext cx="431800" cy="431800"/>
          </a:xfrm>
          <a:prstGeom prst="ellipse">
            <a:avLst/>
          </a:prstGeom>
          <a:solidFill>
            <a:srgbClr val="97FFFF"/>
          </a:solidFill>
          <a:ln w="19050">
            <a:solidFill>
              <a:srgbClr val="005250"/>
            </a:solidFill>
            <a:round/>
            <a:headEnd/>
            <a:tailEnd/>
          </a:ln>
        </p:spPr>
        <p:txBody>
          <a:bodyPr wrap="none" anchor="ctr"/>
          <a:lstStyle/>
          <a:p>
            <a:pPr algn="ctr"/>
            <a:r>
              <a:rPr lang="ru-RU" b="1">
                <a:solidFill>
                  <a:srgbClr val="005250"/>
                </a:solidFill>
              </a:rPr>
              <a:t>б</a:t>
            </a:r>
          </a:p>
        </p:txBody>
      </p:sp>
      <p:sp>
        <p:nvSpPr>
          <p:cNvPr id="24587" name="Text Box 5"/>
          <p:cNvSpPr txBox="1">
            <a:spLocks noChangeArrowheads="1"/>
          </p:cNvSpPr>
          <p:nvPr/>
        </p:nvSpPr>
        <p:spPr bwMode="auto">
          <a:xfrm>
            <a:off x="3635375" y="1231900"/>
            <a:ext cx="2376488" cy="396875"/>
          </a:xfrm>
          <a:prstGeom prst="rect">
            <a:avLst/>
          </a:prstGeom>
          <a:noFill/>
          <a:ln w="9525">
            <a:noFill/>
            <a:miter lim="800000"/>
            <a:headEnd/>
            <a:tailEnd/>
          </a:ln>
        </p:spPr>
        <p:txBody>
          <a:bodyPr>
            <a:spAutoFit/>
          </a:bodyPr>
          <a:lstStyle/>
          <a:p>
            <a:pPr>
              <a:spcBef>
                <a:spcPct val="50000"/>
              </a:spcBef>
            </a:pPr>
            <a:r>
              <a:rPr lang="ru-RU" sz="2000" b="1" dirty="0">
                <a:solidFill>
                  <a:srgbClr val="FF0000"/>
                </a:solidFill>
              </a:rPr>
              <a:t>Решите устно!</a:t>
            </a:r>
          </a:p>
        </p:txBody>
      </p:sp>
      <p:sp>
        <p:nvSpPr>
          <p:cNvPr id="12302" name="Text Box 14"/>
          <p:cNvSpPr txBox="1">
            <a:spLocks noChangeArrowheads="1"/>
          </p:cNvSpPr>
          <p:nvPr/>
        </p:nvSpPr>
        <p:spPr bwMode="auto">
          <a:xfrm>
            <a:off x="971550" y="3679825"/>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4.</a:t>
            </a:r>
          </a:p>
        </p:txBody>
      </p:sp>
      <p:sp>
        <p:nvSpPr>
          <p:cNvPr id="12303" name="Text Box 15"/>
          <p:cNvSpPr txBox="1">
            <a:spLocks noChangeArrowheads="1"/>
          </p:cNvSpPr>
          <p:nvPr/>
        </p:nvSpPr>
        <p:spPr bwMode="auto">
          <a:xfrm>
            <a:off x="971550" y="6237288"/>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9.</a:t>
            </a:r>
          </a:p>
        </p:txBody>
      </p:sp>
      <p:sp>
        <p:nvSpPr>
          <p:cNvPr id="12304" name="Text Box 16"/>
          <p:cNvSpPr txBox="1">
            <a:spLocks noChangeArrowheads="1"/>
          </p:cNvSpPr>
          <p:nvPr/>
        </p:nvSpPr>
        <p:spPr bwMode="auto">
          <a:xfrm>
            <a:off x="5076825" y="3573463"/>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8.</a:t>
            </a:r>
          </a:p>
        </p:txBody>
      </p:sp>
      <p:sp>
        <p:nvSpPr>
          <p:cNvPr id="12305" name="Text Box 17"/>
          <p:cNvSpPr txBox="1">
            <a:spLocks noChangeArrowheads="1"/>
          </p:cNvSpPr>
          <p:nvPr/>
        </p:nvSpPr>
        <p:spPr bwMode="auto">
          <a:xfrm>
            <a:off x="5076825" y="6237288"/>
            <a:ext cx="1584325" cy="396875"/>
          </a:xfrm>
          <a:prstGeom prst="rect">
            <a:avLst/>
          </a:prstGeom>
          <a:noFill/>
          <a:ln w="9525">
            <a:noFill/>
            <a:miter lim="800000"/>
            <a:headEnd/>
            <a:tailEnd/>
          </a:ln>
        </p:spPr>
        <p:txBody>
          <a:bodyPr>
            <a:spAutoFit/>
          </a:bodyPr>
          <a:lstStyle/>
          <a:p>
            <a:pPr>
              <a:spcBef>
                <a:spcPct val="50000"/>
              </a:spcBef>
            </a:pPr>
            <a:r>
              <a:rPr lang="ru-RU" sz="2000" b="1">
                <a:solidFill>
                  <a:srgbClr val="005250"/>
                </a:solidFill>
                <a:latin typeface="Arial" charset="0"/>
              </a:rPr>
              <a:t>Ответ: 9.</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fade">
                                      <p:cBhvr>
                                        <p:cTn id="7" dur="2000"/>
                                        <p:tgtEl>
                                          <p:spTgt spid="12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03"/>
                                        </p:tgtEl>
                                        <p:attrNameLst>
                                          <p:attrName>style.visibility</p:attrName>
                                        </p:attrNameLst>
                                      </p:cBhvr>
                                      <p:to>
                                        <p:strVal val="visible"/>
                                      </p:to>
                                    </p:set>
                                    <p:animEffect transition="in" filter="fade">
                                      <p:cBhvr>
                                        <p:cTn id="12" dur="2000"/>
                                        <p:tgtEl>
                                          <p:spTgt spid="12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04"/>
                                        </p:tgtEl>
                                        <p:attrNameLst>
                                          <p:attrName>style.visibility</p:attrName>
                                        </p:attrNameLst>
                                      </p:cBhvr>
                                      <p:to>
                                        <p:strVal val="visible"/>
                                      </p:to>
                                    </p:set>
                                    <p:animEffect transition="in" filter="fade">
                                      <p:cBhvr>
                                        <p:cTn id="17" dur="2000"/>
                                        <p:tgtEl>
                                          <p:spTgt spid="123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05"/>
                                        </p:tgtEl>
                                        <p:attrNameLst>
                                          <p:attrName>style.visibility</p:attrName>
                                        </p:attrNameLst>
                                      </p:cBhvr>
                                      <p:to>
                                        <p:strVal val="visible"/>
                                      </p:to>
                                    </p:set>
                                    <p:animEffect transition="in" filter="fade">
                                      <p:cBhvr>
                                        <p:cTn id="22" dur="20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2303" grpId="0"/>
      <p:bldP spid="12304" grpId="0"/>
      <p:bldP spid="12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403350" y="0"/>
            <a:ext cx="6769100" cy="830263"/>
          </a:xfrm>
          <a:prstGeom prst="rect">
            <a:avLst/>
          </a:prstGeom>
          <a:noFill/>
          <a:ln w="9525">
            <a:noFill/>
            <a:miter lim="800000"/>
            <a:headEnd/>
            <a:tailEnd/>
          </a:ln>
          <a:effectLst/>
        </p:spPr>
        <p:txBody>
          <a:bodyPr>
            <a:spAutoFit/>
          </a:bodyPr>
          <a:lstStyle/>
          <a:p>
            <a:pPr algn="ctr">
              <a:spcBef>
                <a:spcPct val="50000"/>
              </a:spcBef>
              <a:defRPr/>
            </a:pPr>
            <a:r>
              <a:rPr lang="ru-RU" sz="4800" b="1" dirty="0">
                <a:solidFill>
                  <a:srgbClr val="339966"/>
                </a:solidFill>
                <a:latin typeface="Gabriola" pitchFamily="82" charset="0"/>
              </a:rPr>
              <a:t>Оценочный лист</a:t>
            </a:r>
            <a:endParaRPr lang="ru-RU" sz="4800" b="1" dirty="0">
              <a:solidFill>
                <a:srgbClr val="339966"/>
              </a:solidFill>
              <a:effectLst>
                <a:outerShdw blurRad="38100" dist="38100" dir="2700000" algn="tl">
                  <a:srgbClr val="C0C0C0"/>
                </a:outerShdw>
              </a:effectLst>
            </a:endParaRPr>
          </a:p>
        </p:txBody>
      </p:sp>
      <p:graphicFrame>
        <p:nvGraphicFramePr>
          <p:cNvPr id="4" name="Таблица 3"/>
          <p:cNvGraphicFramePr>
            <a:graphicFrameLocks noGrp="1"/>
          </p:cNvGraphicFramePr>
          <p:nvPr/>
        </p:nvGraphicFramePr>
        <p:xfrm>
          <a:off x="900113" y="1844675"/>
          <a:ext cx="7848870" cy="741680"/>
        </p:xfrm>
        <a:graphic>
          <a:graphicData uri="http://schemas.openxmlformats.org/drawingml/2006/table">
            <a:tbl>
              <a:tblPr firstRow="1" bandRow="1">
                <a:tableStyleId>{5C22544A-7EE6-4342-B048-85BDC9FD1C3A}</a:tableStyleId>
              </a:tblPr>
              <a:tblGrid>
                <a:gridCol w="1368152"/>
                <a:gridCol w="1248138"/>
                <a:gridCol w="1308145"/>
                <a:gridCol w="1308145"/>
                <a:gridCol w="1392156"/>
                <a:gridCol w="122413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Задача 2</a:t>
                      </a:r>
                    </a:p>
                  </a:txBody>
                  <a:tcPr/>
                </a:tc>
                <a:tc>
                  <a:txBody>
                    <a:bodyPr/>
                    <a:lstStyle/>
                    <a:p>
                      <a:r>
                        <a:rPr lang="ru-RU" dirty="0" smtClean="0">
                          <a:solidFill>
                            <a:schemeClr val="tx1"/>
                          </a:solidFill>
                        </a:rPr>
                        <a:t>2.2</a:t>
                      </a:r>
                      <a:r>
                        <a:rPr lang="ru-RU" baseline="0" dirty="0" smtClean="0">
                          <a:solidFill>
                            <a:schemeClr val="tx1"/>
                          </a:solidFill>
                        </a:rPr>
                        <a:t> (а)</a:t>
                      </a:r>
                      <a:endParaRPr lang="ru-RU" dirty="0">
                        <a:solidFill>
                          <a:schemeClr val="tx1"/>
                        </a:solidFill>
                      </a:endParaRPr>
                    </a:p>
                  </a:txBody>
                  <a:tcPr/>
                </a:tc>
                <a:tc>
                  <a:txBody>
                    <a:bodyPr/>
                    <a:lstStyle/>
                    <a:p>
                      <a:r>
                        <a:rPr lang="ru-RU" dirty="0" smtClean="0">
                          <a:solidFill>
                            <a:schemeClr val="tx1"/>
                          </a:solidFill>
                        </a:rPr>
                        <a:t>2.2</a:t>
                      </a:r>
                      <a:r>
                        <a:rPr lang="ru-RU" baseline="0" dirty="0" smtClean="0">
                          <a:solidFill>
                            <a:schemeClr val="tx1"/>
                          </a:solidFill>
                        </a:rPr>
                        <a:t> (б)</a:t>
                      </a:r>
                      <a:endParaRPr lang="ru-RU" dirty="0">
                        <a:solidFill>
                          <a:schemeClr val="tx1"/>
                        </a:solidFill>
                      </a:endParaRPr>
                    </a:p>
                  </a:txBody>
                  <a:tcPr/>
                </a:tc>
                <a:tc>
                  <a:txBody>
                    <a:bodyPr/>
                    <a:lstStyle/>
                    <a:p>
                      <a:r>
                        <a:rPr lang="ru-RU" dirty="0" smtClean="0">
                          <a:solidFill>
                            <a:schemeClr val="tx1"/>
                          </a:solidFill>
                        </a:rPr>
                        <a:t>2.2 (в)</a:t>
                      </a:r>
                      <a:endParaRPr lang="ru-RU" dirty="0">
                        <a:solidFill>
                          <a:schemeClr val="tx1"/>
                        </a:solidFill>
                      </a:endParaRPr>
                    </a:p>
                  </a:txBody>
                  <a:tcPr/>
                </a:tc>
                <a:tc>
                  <a:txBody>
                    <a:bodyPr/>
                    <a:lstStyle/>
                    <a:p>
                      <a:r>
                        <a:rPr lang="ru-RU" dirty="0" smtClean="0">
                          <a:solidFill>
                            <a:schemeClr val="tx1"/>
                          </a:solidFill>
                        </a:rPr>
                        <a:t>2.2 (г)</a:t>
                      </a:r>
                      <a:endParaRPr lang="ru-RU" dirty="0">
                        <a:solidFill>
                          <a:schemeClr val="tx1"/>
                        </a:solidFill>
                      </a:endParaRPr>
                    </a:p>
                  </a:txBody>
                  <a:tcPr/>
                </a:tc>
                <a:tc>
                  <a:txBody>
                    <a:bodyPr/>
                    <a:lstStyle/>
                    <a:p>
                      <a:pPr algn="ctr"/>
                      <a:r>
                        <a:rPr lang="ru-RU" dirty="0" smtClean="0">
                          <a:solidFill>
                            <a:schemeClr val="tx1"/>
                          </a:solidFill>
                        </a:rPr>
                        <a:t>Всего</a:t>
                      </a:r>
                      <a:endParaRPr lang="ru-RU" dirty="0">
                        <a:solidFill>
                          <a:schemeClr val="tx1"/>
                        </a:solidFill>
                      </a:endParaRPr>
                    </a:p>
                  </a:txBody>
                  <a:tcPr/>
                </a:tc>
              </a:tr>
              <a:tr h="370840">
                <a:tc>
                  <a:txBody>
                    <a:bodyPr/>
                    <a:lstStyle/>
                    <a:p>
                      <a:r>
                        <a:rPr lang="ru-RU" dirty="0" smtClean="0">
                          <a:solidFill>
                            <a:schemeClr val="tx1"/>
                          </a:solidFill>
                        </a:rPr>
                        <a:t>(</a:t>
                      </a:r>
                      <a:r>
                        <a:rPr lang="en-US" dirty="0" smtClean="0">
                          <a:solidFill>
                            <a:schemeClr val="tx1"/>
                          </a:solidFill>
                        </a:rPr>
                        <a:t>max</a:t>
                      </a:r>
                      <a:r>
                        <a:rPr lang="en-US" baseline="0" dirty="0" smtClean="0">
                          <a:solidFill>
                            <a:schemeClr val="tx1"/>
                          </a:solidFill>
                        </a:rPr>
                        <a:t> </a:t>
                      </a:r>
                      <a:r>
                        <a:rPr lang="ru-RU" baseline="0" dirty="0" smtClean="0">
                          <a:solidFill>
                            <a:schemeClr val="tx1"/>
                          </a:solidFill>
                        </a:rPr>
                        <a:t>4)</a:t>
                      </a:r>
                      <a:endParaRPr lang="ru-RU" dirty="0" smtClean="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a:solidFill>
                          <a:schemeClr val="tx1"/>
                        </a:solidFill>
                      </a:endParaRPr>
                    </a:p>
                  </a:txBody>
                  <a:tcPr/>
                </a:tc>
                <a:tc>
                  <a:txBody>
                    <a:bodyPr/>
                    <a:lstStyle/>
                    <a:p>
                      <a:pPr algn="ctr"/>
                      <a:r>
                        <a:rPr lang="ru-RU" smtClean="0">
                          <a:solidFill>
                            <a:schemeClr val="tx1"/>
                          </a:solidFill>
                        </a:rPr>
                        <a:t>1_2_3_4</a:t>
                      </a:r>
                      <a:endParaRPr lang="ru-RU" dirty="0">
                        <a:solidFill>
                          <a:schemeClr val="tx1"/>
                        </a:solidFill>
                      </a:endParaRPr>
                    </a:p>
                  </a:txBody>
                  <a:tcPr/>
                </a:tc>
              </a:tr>
            </a:tbl>
          </a:graphicData>
        </a:graphic>
      </p:graphicFrame>
      <p:graphicFrame>
        <p:nvGraphicFramePr>
          <p:cNvPr id="5" name="Таблица 4"/>
          <p:cNvGraphicFramePr>
            <a:graphicFrameLocks noGrp="1"/>
          </p:cNvGraphicFramePr>
          <p:nvPr/>
        </p:nvGraphicFramePr>
        <p:xfrm>
          <a:off x="827088" y="2708275"/>
          <a:ext cx="7849368" cy="741680"/>
        </p:xfrm>
        <a:graphic>
          <a:graphicData uri="http://schemas.openxmlformats.org/drawingml/2006/table">
            <a:tbl>
              <a:tblPr firstRow="1" bandRow="1">
                <a:tableStyleId>{5C22544A-7EE6-4342-B048-85BDC9FD1C3A}</a:tableStyleId>
              </a:tblPr>
              <a:tblGrid>
                <a:gridCol w="1440656"/>
                <a:gridCol w="1224136"/>
                <a:gridCol w="1296144"/>
                <a:gridCol w="1296144"/>
                <a:gridCol w="1439664"/>
                <a:gridCol w="115262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Задача 3</a:t>
                      </a:r>
                    </a:p>
                  </a:txBody>
                  <a:tcPr/>
                </a:tc>
                <a:tc>
                  <a:txBody>
                    <a:bodyPr/>
                    <a:lstStyle/>
                    <a:p>
                      <a:r>
                        <a:rPr lang="ru-RU" dirty="0" smtClean="0">
                          <a:solidFill>
                            <a:schemeClr val="tx1"/>
                          </a:solidFill>
                        </a:rPr>
                        <a:t>3.3</a:t>
                      </a:r>
                      <a:r>
                        <a:rPr lang="ru-RU" baseline="0" dirty="0" smtClean="0">
                          <a:solidFill>
                            <a:schemeClr val="tx1"/>
                          </a:solidFill>
                        </a:rPr>
                        <a:t> (а)</a:t>
                      </a:r>
                      <a:endParaRPr lang="ru-RU" dirty="0">
                        <a:solidFill>
                          <a:schemeClr val="tx1"/>
                        </a:solidFill>
                      </a:endParaRPr>
                    </a:p>
                  </a:txBody>
                  <a:tcPr/>
                </a:tc>
                <a:tc>
                  <a:txBody>
                    <a:bodyPr/>
                    <a:lstStyle/>
                    <a:p>
                      <a:r>
                        <a:rPr lang="ru-RU" dirty="0" smtClean="0">
                          <a:solidFill>
                            <a:schemeClr val="tx1"/>
                          </a:solidFill>
                        </a:rPr>
                        <a:t>3.3 (б)</a:t>
                      </a:r>
                      <a:endParaRPr lang="ru-RU" dirty="0">
                        <a:solidFill>
                          <a:schemeClr val="tx1"/>
                        </a:solidFill>
                      </a:endParaRPr>
                    </a:p>
                  </a:txBody>
                  <a:tcPr/>
                </a:tc>
                <a:tc>
                  <a:txBody>
                    <a:bodyPr/>
                    <a:lstStyle/>
                    <a:p>
                      <a:r>
                        <a:rPr lang="ru-RU" dirty="0" smtClean="0">
                          <a:solidFill>
                            <a:schemeClr val="tx1"/>
                          </a:solidFill>
                        </a:rPr>
                        <a:t>3.4 (а)</a:t>
                      </a:r>
                      <a:endParaRPr lang="ru-RU" dirty="0">
                        <a:solidFill>
                          <a:schemeClr val="tx1"/>
                        </a:solidFill>
                      </a:endParaRPr>
                    </a:p>
                  </a:txBody>
                  <a:tcPr/>
                </a:tc>
                <a:tc>
                  <a:txBody>
                    <a:bodyPr/>
                    <a:lstStyle/>
                    <a:p>
                      <a:r>
                        <a:rPr lang="ru-RU" dirty="0" smtClean="0">
                          <a:solidFill>
                            <a:schemeClr val="tx1"/>
                          </a:solidFill>
                        </a:rPr>
                        <a:t>3.4 (б)</a:t>
                      </a:r>
                      <a:endParaRPr lang="ru-RU" dirty="0">
                        <a:solidFill>
                          <a:schemeClr val="tx1"/>
                        </a:solidFill>
                      </a:endParaRPr>
                    </a:p>
                  </a:txBody>
                  <a:tcPr/>
                </a:tc>
                <a:tc>
                  <a:txBody>
                    <a:bodyPr/>
                    <a:lstStyle/>
                    <a:p>
                      <a:pPr algn="ctr"/>
                      <a:r>
                        <a:rPr lang="ru-RU" dirty="0" smtClean="0">
                          <a:solidFill>
                            <a:schemeClr val="tx1"/>
                          </a:solidFill>
                        </a:rPr>
                        <a:t>Всего</a:t>
                      </a:r>
                      <a:endParaRPr lang="ru-RU" dirty="0">
                        <a:solidFill>
                          <a:schemeClr val="tx1"/>
                        </a:solidFill>
                      </a:endParaRPr>
                    </a:p>
                  </a:txBody>
                  <a:tcPr/>
                </a:tc>
              </a:tr>
              <a:tr h="370840">
                <a:tc>
                  <a:txBody>
                    <a:bodyPr/>
                    <a:lstStyle/>
                    <a:p>
                      <a:r>
                        <a:rPr lang="ru-RU" dirty="0" smtClean="0">
                          <a:solidFill>
                            <a:schemeClr val="tx1"/>
                          </a:solidFill>
                        </a:rPr>
                        <a:t>(</a:t>
                      </a:r>
                      <a:r>
                        <a:rPr lang="en-US" dirty="0" smtClean="0">
                          <a:solidFill>
                            <a:schemeClr val="tx1"/>
                          </a:solidFill>
                        </a:rPr>
                        <a:t>max</a:t>
                      </a:r>
                      <a:r>
                        <a:rPr lang="en-US" baseline="0" dirty="0" smtClean="0">
                          <a:solidFill>
                            <a:schemeClr val="tx1"/>
                          </a:solidFill>
                        </a:rPr>
                        <a:t> </a:t>
                      </a:r>
                      <a:r>
                        <a:rPr lang="ru-RU" baseline="0" dirty="0" smtClean="0">
                          <a:solidFill>
                            <a:schemeClr val="tx1"/>
                          </a:solidFill>
                        </a:rPr>
                        <a:t>4)</a:t>
                      </a:r>
                      <a:endParaRPr lang="ru-RU" dirty="0" smtClean="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pPr algn="ctr"/>
                      <a:r>
                        <a:rPr lang="ru-RU" dirty="0" smtClean="0">
                          <a:solidFill>
                            <a:schemeClr val="tx1"/>
                          </a:solidFill>
                        </a:rPr>
                        <a:t>1_2_3_4</a:t>
                      </a:r>
                      <a:endParaRPr lang="ru-RU" dirty="0">
                        <a:solidFill>
                          <a:schemeClr val="tx1"/>
                        </a:solidFill>
                      </a:endParaRPr>
                    </a:p>
                  </a:txBody>
                  <a:tcPr/>
                </a:tc>
              </a:tr>
            </a:tbl>
          </a:graphicData>
        </a:graphic>
      </p:graphicFrame>
      <p:graphicFrame>
        <p:nvGraphicFramePr>
          <p:cNvPr id="8" name="Таблица 7"/>
          <p:cNvGraphicFramePr>
            <a:graphicFrameLocks noGrp="1"/>
          </p:cNvGraphicFramePr>
          <p:nvPr/>
        </p:nvGraphicFramePr>
        <p:xfrm>
          <a:off x="827088" y="3573463"/>
          <a:ext cx="7848870" cy="741680"/>
        </p:xfrm>
        <a:graphic>
          <a:graphicData uri="http://schemas.openxmlformats.org/drawingml/2006/table">
            <a:tbl>
              <a:tblPr firstRow="1" bandRow="1">
                <a:tableStyleId>{5C22544A-7EE6-4342-B048-85BDC9FD1C3A}</a:tableStyleId>
              </a:tblPr>
              <a:tblGrid>
                <a:gridCol w="1440160"/>
                <a:gridCol w="1224632"/>
                <a:gridCol w="1296144"/>
                <a:gridCol w="1296144"/>
                <a:gridCol w="1439664"/>
                <a:gridCol w="115212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Задача 4 </a:t>
                      </a:r>
                      <a:endParaRPr lang="ru-RU" dirty="0">
                        <a:solidFill>
                          <a:schemeClr val="tx1"/>
                        </a:solidFill>
                      </a:endParaRPr>
                    </a:p>
                  </a:txBody>
                  <a:tcPr/>
                </a:tc>
                <a:tc>
                  <a:txBody>
                    <a:bodyPr/>
                    <a:lstStyle/>
                    <a:p>
                      <a:r>
                        <a:rPr lang="ru-RU" dirty="0" smtClean="0">
                          <a:solidFill>
                            <a:schemeClr val="tx1"/>
                          </a:solidFill>
                        </a:rPr>
                        <a:t>4.2</a:t>
                      </a:r>
                      <a:r>
                        <a:rPr lang="ru-RU" baseline="0" dirty="0" smtClean="0">
                          <a:solidFill>
                            <a:schemeClr val="tx1"/>
                          </a:solidFill>
                        </a:rPr>
                        <a:t> (а)</a:t>
                      </a:r>
                      <a:endParaRPr lang="ru-RU" dirty="0">
                        <a:solidFill>
                          <a:schemeClr val="tx1"/>
                        </a:solidFill>
                      </a:endParaRPr>
                    </a:p>
                  </a:txBody>
                  <a:tcPr/>
                </a:tc>
                <a:tc>
                  <a:txBody>
                    <a:bodyPr/>
                    <a:lstStyle/>
                    <a:p>
                      <a:r>
                        <a:rPr lang="ru-RU" dirty="0" smtClean="0">
                          <a:solidFill>
                            <a:schemeClr val="tx1"/>
                          </a:solidFill>
                        </a:rPr>
                        <a:t>4.2</a:t>
                      </a:r>
                      <a:r>
                        <a:rPr lang="ru-RU" baseline="0" dirty="0" smtClean="0">
                          <a:solidFill>
                            <a:schemeClr val="tx1"/>
                          </a:solidFill>
                        </a:rPr>
                        <a:t> (б)</a:t>
                      </a:r>
                      <a:endParaRPr lang="ru-RU" dirty="0">
                        <a:solidFill>
                          <a:schemeClr val="tx1"/>
                        </a:solidFill>
                      </a:endParaRPr>
                    </a:p>
                  </a:txBody>
                  <a:tcPr/>
                </a:tc>
                <a:tc>
                  <a:txBody>
                    <a:bodyPr/>
                    <a:lstStyle/>
                    <a:p>
                      <a:r>
                        <a:rPr lang="ru-RU" dirty="0" smtClean="0">
                          <a:solidFill>
                            <a:schemeClr val="tx1"/>
                          </a:solidFill>
                        </a:rPr>
                        <a:t>4.2 (в)</a:t>
                      </a:r>
                      <a:endParaRPr lang="ru-RU" dirty="0">
                        <a:solidFill>
                          <a:schemeClr val="tx1"/>
                        </a:solidFill>
                      </a:endParaRPr>
                    </a:p>
                  </a:txBody>
                  <a:tcPr/>
                </a:tc>
                <a:tc>
                  <a:txBody>
                    <a:bodyPr/>
                    <a:lstStyle/>
                    <a:p>
                      <a:r>
                        <a:rPr lang="ru-RU" dirty="0" smtClean="0">
                          <a:solidFill>
                            <a:schemeClr val="tx1"/>
                          </a:solidFill>
                        </a:rPr>
                        <a:t>4.2 (г)</a:t>
                      </a:r>
                      <a:endParaRPr lang="ru-RU" dirty="0">
                        <a:solidFill>
                          <a:schemeClr val="tx1"/>
                        </a:solidFill>
                      </a:endParaRPr>
                    </a:p>
                  </a:txBody>
                  <a:tcPr/>
                </a:tc>
                <a:tc>
                  <a:txBody>
                    <a:bodyPr/>
                    <a:lstStyle/>
                    <a:p>
                      <a:pPr algn="ctr"/>
                      <a:r>
                        <a:rPr lang="ru-RU" dirty="0" smtClean="0">
                          <a:solidFill>
                            <a:schemeClr val="tx1"/>
                          </a:solidFill>
                        </a:rPr>
                        <a:t>Всего</a:t>
                      </a:r>
                      <a:endParaRPr lang="ru-RU" dirty="0">
                        <a:solidFill>
                          <a:schemeClr val="tx1"/>
                        </a:solidFill>
                      </a:endParaRPr>
                    </a:p>
                  </a:txBody>
                  <a:tcPr/>
                </a:tc>
              </a:tr>
              <a:tr h="370840">
                <a:tc>
                  <a:txBody>
                    <a:bodyPr/>
                    <a:lstStyle/>
                    <a:p>
                      <a:r>
                        <a:rPr lang="ru-RU" dirty="0" smtClean="0">
                          <a:solidFill>
                            <a:schemeClr val="tx1"/>
                          </a:solidFill>
                        </a:rPr>
                        <a:t>(</a:t>
                      </a:r>
                      <a:r>
                        <a:rPr lang="en-US" dirty="0" smtClean="0">
                          <a:solidFill>
                            <a:schemeClr val="tx1"/>
                          </a:solidFill>
                        </a:rPr>
                        <a:t>max</a:t>
                      </a:r>
                      <a:r>
                        <a:rPr lang="en-US" baseline="0" dirty="0" smtClean="0">
                          <a:solidFill>
                            <a:schemeClr val="tx1"/>
                          </a:solidFill>
                        </a:rPr>
                        <a:t> </a:t>
                      </a:r>
                      <a:r>
                        <a:rPr lang="ru-RU" baseline="0" dirty="0" smtClean="0">
                          <a:solidFill>
                            <a:schemeClr val="tx1"/>
                          </a:solidFill>
                        </a:rPr>
                        <a:t>4)</a:t>
                      </a:r>
                      <a:endParaRPr lang="ru-RU" dirty="0" smtClean="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pPr algn="ctr"/>
                      <a:r>
                        <a:rPr lang="ru-RU" dirty="0" smtClean="0">
                          <a:solidFill>
                            <a:schemeClr val="tx1"/>
                          </a:solidFill>
                        </a:rPr>
                        <a:t>1_2_3_4</a:t>
                      </a:r>
                      <a:endParaRPr lang="ru-RU" dirty="0">
                        <a:solidFill>
                          <a:schemeClr val="tx1"/>
                        </a:solidFill>
                      </a:endParaRPr>
                    </a:p>
                  </a:txBody>
                  <a:tcPr/>
                </a:tc>
              </a:tr>
            </a:tbl>
          </a:graphicData>
        </a:graphic>
      </p:graphicFrame>
      <p:graphicFrame>
        <p:nvGraphicFramePr>
          <p:cNvPr id="9" name="Таблица 8"/>
          <p:cNvGraphicFramePr>
            <a:graphicFrameLocks noGrp="1"/>
          </p:cNvGraphicFramePr>
          <p:nvPr/>
        </p:nvGraphicFramePr>
        <p:xfrm>
          <a:off x="827088" y="4437063"/>
          <a:ext cx="7848870" cy="741680"/>
        </p:xfrm>
        <a:graphic>
          <a:graphicData uri="http://schemas.openxmlformats.org/drawingml/2006/table">
            <a:tbl>
              <a:tblPr firstRow="1" bandRow="1">
                <a:tableStyleId>{5C22544A-7EE6-4342-B048-85BDC9FD1C3A}</a:tableStyleId>
              </a:tblPr>
              <a:tblGrid>
                <a:gridCol w="1440160"/>
                <a:gridCol w="1224632"/>
                <a:gridCol w="1296144"/>
                <a:gridCol w="1296144"/>
                <a:gridCol w="1439664"/>
                <a:gridCol w="115212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 Задача 5</a:t>
                      </a:r>
                    </a:p>
                  </a:txBody>
                  <a:tcPr/>
                </a:tc>
                <a:tc>
                  <a:txBody>
                    <a:bodyPr/>
                    <a:lstStyle/>
                    <a:p>
                      <a:r>
                        <a:rPr lang="ru-RU" dirty="0" smtClean="0">
                          <a:solidFill>
                            <a:schemeClr val="tx1"/>
                          </a:solidFill>
                        </a:rPr>
                        <a:t>5.2</a:t>
                      </a:r>
                      <a:r>
                        <a:rPr lang="ru-RU" baseline="0" dirty="0" smtClean="0">
                          <a:solidFill>
                            <a:schemeClr val="tx1"/>
                          </a:solidFill>
                        </a:rPr>
                        <a:t> (а)</a:t>
                      </a:r>
                      <a:endParaRPr lang="ru-RU" dirty="0">
                        <a:solidFill>
                          <a:schemeClr val="tx1"/>
                        </a:solidFill>
                      </a:endParaRPr>
                    </a:p>
                  </a:txBody>
                  <a:tcPr/>
                </a:tc>
                <a:tc>
                  <a:txBody>
                    <a:bodyPr/>
                    <a:lstStyle/>
                    <a:p>
                      <a:r>
                        <a:rPr lang="ru-RU" dirty="0" smtClean="0">
                          <a:solidFill>
                            <a:schemeClr val="tx1"/>
                          </a:solidFill>
                        </a:rPr>
                        <a:t>5.2</a:t>
                      </a:r>
                      <a:r>
                        <a:rPr lang="ru-RU" baseline="0" dirty="0" smtClean="0">
                          <a:solidFill>
                            <a:schemeClr val="tx1"/>
                          </a:solidFill>
                        </a:rPr>
                        <a:t> (б)</a:t>
                      </a:r>
                      <a:endParaRPr lang="ru-RU" dirty="0">
                        <a:solidFill>
                          <a:schemeClr val="tx1"/>
                        </a:solidFill>
                      </a:endParaRPr>
                    </a:p>
                  </a:txBody>
                  <a:tcPr/>
                </a:tc>
                <a:tc>
                  <a:txBody>
                    <a:bodyPr/>
                    <a:lstStyle/>
                    <a:p>
                      <a:r>
                        <a:rPr lang="ru-RU" dirty="0" smtClean="0">
                          <a:solidFill>
                            <a:schemeClr val="tx1"/>
                          </a:solidFill>
                        </a:rPr>
                        <a:t>5.2 (в)</a:t>
                      </a:r>
                      <a:endParaRPr lang="ru-RU" dirty="0">
                        <a:solidFill>
                          <a:schemeClr val="tx1"/>
                        </a:solidFill>
                      </a:endParaRPr>
                    </a:p>
                  </a:txBody>
                  <a:tcPr/>
                </a:tc>
                <a:tc>
                  <a:txBody>
                    <a:bodyPr/>
                    <a:lstStyle/>
                    <a:p>
                      <a:r>
                        <a:rPr lang="ru-RU" dirty="0" smtClean="0">
                          <a:solidFill>
                            <a:schemeClr val="tx1"/>
                          </a:solidFill>
                        </a:rPr>
                        <a:t>5.2 (г)</a:t>
                      </a:r>
                      <a:endParaRPr lang="ru-RU" dirty="0">
                        <a:solidFill>
                          <a:schemeClr val="tx1"/>
                        </a:solidFill>
                      </a:endParaRPr>
                    </a:p>
                  </a:txBody>
                  <a:tcPr/>
                </a:tc>
                <a:tc>
                  <a:txBody>
                    <a:bodyPr/>
                    <a:lstStyle/>
                    <a:p>
                      <a:pPr algn="ctr"/>
                      <a:r>
                        <a:rPr lang="ru-RU" dirty="0" smtClean="0">
                          <a:solidFill>
                            <a:schemeClr val="tx1"/>
                          </a:solidFill>
                        </a:rPr>
                        <a:t>Всего</a:t>
                      </a:r>
                      <a:endParaRPr lang="ru-RU" dirty="0">
                        <a:solidFill>
                          <a:schemeClr val="tx1"/>
                        </a:solidFill>
                      </a:endParaRPr>
                    </a:p>
                  </a:txBody>
                  <a:tcPr/>
                </a:tc>
              </a:tr>
              <a:tr h="370840">
                <a:tc>
                  <a:txBody>
                    <a:bodyPr/>
                    <a:lstStyle/>
                    <a:p>
                      <a:r>
                        <a:rPr lang="ru-RU" dirty="0" smtClean="0">
                          <a:solidFill>
                            <a:schemeClr val="tx1"/>
                          </a:solidFill>
                        </a:rPr>
                        <a:t>(</a:t>
                      </a:r>
                      <a:r>
                        <a:rPr lang="en-US" dirty="0" smtClean="0">
                          <a:solidFill>
                            <a:schemeClr val="tx1"/>
                          </a:solidFill>
                        </a:rPr>
                        <a:t>max</a:t>
                      </a:r>
                      <a:r>
                        <a:rPr lang="en-US" baseline="0" dirty="0" smtClean="0">
                          <a:solidFill>
                            <a:schemeClr val="tx1"/>
                          </a:solidFill>
                        </a:rPr>
                        <a:t> </a:t>
                      </a:r>
                      <a:r>
                        <a:rPr lang="ru-RU" baseline="0" dirty="0" smtClean="0">
                          <a:solidFill>
                            <a:schemeClr val="tx1"/>
                          </a:solidFill>
                        </a:rPr>
                        <a:t>4)</a:t>
                      </a:r>
                      <a:endParaRPr lang="ru-RU" dirty="0" smtClean="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pPr algn="ctr"/>
                      <a:r>
                        <a:rPr lang="ru-RU" dirty="0" smtClean="0">
                          <a:solidFill>
                            <a:schemeClr val="tx1"/>
                          </a:solidFill>
                        </a:rPr>
                        <a:t>1_2_3_4</a:t>
                      </a:r>
                      <a:endParaRPr lang="ru-RU" dirty="0">
                        <a:solidFill>
                          <a:schemeClr val="tx1"/>
                        </a:solidFill>
                      </a:endParaRPr>
                    </a:p>
                  </a:txBody>
                  <a:tcPr/>
                </a:tc>
              </a:tr>
            </a:tbl>
          </a:graphicData>
        </a:graphic>
      </p:graphicFrame>
      <p:graphicFrame>
        <p:nvGraphicFramePr>
          <p:cNvPr id="10" name="Таблица 9"/>
          <p:cNvGraphicFramePr>
            <a:graphicFrameLocks noGrp="1"/>
          </p:cNvGraphicFramePr>
          <p:nvPr/>
        </p:nvGraphicFramePr>
        <p:xfrm>
          <a:off x="900113" y="908050"/>
          <a:ext cx="7848870" cy="741680"/>
        </p:xfrm>
        <a:graphic>
          <a:graphicData uri="http://schemas.openxmlformats.org/drawingml/2006/table">
            <a:tbl>
              <a:tblPr firstRow="1" bandRow="1">
                <a:tableStyleId>{5C22544A-7EE6-4342-B048-85BDC9FD1C3A}</a:tableStyleId>
              </a:tblPr>
              <a:tblGrid>
                <a:gridCol w="6612733"/>
                <a:gridCol w="123613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Задание</a:t>
                      </a:r>
                      <a:r>
                        <a:rPr lang="ru-RU" baseline="0" dirty="0" smtClean="0">
                          <a:solidFill>
                            <a:schemeClr val="tx1"/>
                          </a:solidFill>
                        </a:rPr>
                        <a:t> на соответствие</a:t>
                      </a:r>
                      <a:r>
                        <a:rPr lang="ru-RU" dirty="0" smtClean="0">
                          <a:solidFill>
                            <a:schemeClr val="tx1"/>
                          </a:solidFill>
                        </a:rPr>
                        <a:t> </a:t>
                      </a:r>
                      <a:r>
                        <a:rPr lang="ru-RU" b="0" dirty="0" smtClean="0">
                          <a:solidFill>
                            <a:schemeClr val="tx1"/>
                          </a:solidFill>
                        </a:rPr>
                        <a:t>(</a:t>
                      </a:r>
                      <a:r>
                        <a:rPr lang="en-US" b="0" dirty="0" smtClean="0">
                          <a:solidFill>
                            <a:schemeClr val="tx1"/>
                          </a:solidFill>
                        </a:rPr>
                        <a:t>max</a:t>
                      </a:r>
                      <a:r>
                        <a:rPr lang="ru-RU" b="0" dirty="0" smtClean="0">
                          <a:solidFill>
                            <a:schemeClr val="tx1"/>
                          </a:solidFill>
                        </a:rPr>
                        <a:t> 5 баллов)</a:t>
                      </a:r>
                    </a:p>
                  </a:txBody>
                  <a:tcPr/>
                </a:tc>
                <a:tc>
                  <a:txBody>
                    <a:bodyPr/>
                    <a:lstStyle/>
                    <a:p>
                      <a:pPr algn="ctr"/>
                      <a:r>
                        <a:rPr lang="ru-RU" dirty="0" smtClean="0">
                          <a:solidFill>
                            <a:schemeClr val="tx1"/>
                          </a:solidFill>
                        </a:rPr>
                        <a:t>0-5</a:t>
                      </a:r>
                      <a:endParaRPr lang="ru-RU" dirty="0">
                        <a:solidFill>
                          <a:schemeClr val="tx1"/>
                        </a:solidFill>
                      </a:endParaRPr>
                    </a:p>
                  </a:txBody>
                  <a:tcPr/>
                </a:tc>
              </a:tr>
              <a:tr h="370840">
                <a:tc>
                  <a:txBody>
                    <a:bodyPr/>
                    <a:lstStyle/>
                    <a:p>
                      <a:r>
                        <a:rPr lang="ru-RU" b="1" dirty="0" smtClean="0">
                          <a:solidFill>
                            <a:schemeClr val="tx1"/>
                          </a:solidFill>
                        </a:rPr>
                        <a:t>Тест</a:t>
                      </a:r>
                      <a:r>
                        <a:rPr lang="ru-RU" dirty="0" smtClean="0">
                          <a:solidFill>
                            <a:schemeClr val="tx1"/>
                          </a:solidFill>
                        </a:rPr>
                        <a:t> (</a:t>
                      </a:r>
                      <a:r>
                        <a:rPr lang="en-US" dirty="0" smtClean="0">
                          <a:solidFill>
                            <a:schemeClr val="tx1"/>
                          </a:solidFill>
                        </a:rPr>
                        <a:t>max</a:t>
                      </a:r>
                      <a:r>
                        <a:rPr lang="en-US" baseline="0" dirty="0" smtClean="0">
                          <a:solidFill>
                            <a:schemeClr val="tx1"/>
                          </a:solidFill>
                        </a:rPr>
                        <a:t> 8 </a:t>
                      </a:r>
                      <a:r>
                        <a:rPr lang="ru-RU" baseline="0" dirty="0" smtClean="0">
                          <a:solidFill>
                            <a:schemeClr val="tx1"/>
                          </a:solidFill>
                        </a:rPr>
                        <a:t>баллов)</a:t>
                      </a:r>
                      <a:endParaRPr lang="ru-RU" dirty="0" smtClean="0">
                        <a:solidFill>
                          <a:schemeClr val="tx1"/>
                        </a:solidFill>
                      </a:endParaRPr>
                    </a:p>
                  </a:txBody>
                  <a:tcPr/>
                </a:tc>
                <a:tc>
                  <a:txBody>
                    <a:bodyPr/>
                    <a:lstStyle/>
                    <a:p>
                      <a:pPr algn="ctr"/>
                      <a:r>
                        <a:rPr lang="ru-RU" dirty="0" smtClean="0">
                          <a:solidFill>
                            <a:schemeClr val="tx1"/>
                          </a:solidFill>
                        </a:rPr>
                        <a:t>0-8</a:t>
                      </a:r>
                      <a:endParaRPr lang="ru-RU" dirty="0">
                        <a:solidFill>
                          <a:schemeClr val="tx1"/>
                        </a:solidFill>
                      </a:endParaRPr>
                    </a:p>
                  </a:txBody>
                  <a:tcPr/>
                </a:tc>
              </a:tr>
            </a:tbl>
          </a:graphicData>
        </a:graphic>
      </p:graphicFrame>
      <p:pic>
        <p:nvPicPr>
          <p:cNvPr id="25706" name="Рисунок 9" descr="chats-libres-silhouettes_23-2147493982.jpg"/>
          <p:cNvPicPr>
            <a:picLocks noChangeAspect="1"/>
          </p:cNvPicPr>
          <p:nvPr/>
        </p:nvPicPr>
        <p:blipFill>
          <a:blip r:embed="rId3" cstate="print">
            <a:clrChange>
              <a:clrFrom>
                <a:srgbClr val="FFFFFF"/>
              </a:clrFrom>
              <a:clrTo>
                <a:srgbClr val="FFFFFF">
                  <a:alpha val="0"/>
                </a:srgbClr>
              </a:clrTo>
            </a:clrChange>
          </a:blip>
          <a:srcRect l="6525" t="43962" r="69322" b="45169"/>
          <a:stretch>
            <a:fillRect/>
          </a:stretch>
        </p:blipFill>
        <p:spPr bwMode="auto">
          <a:xfrm>
            <a:off x="6411913" y="188913"/>
            <a:ext cx="1920875" cy="863600"/>
          </a:xfrm>
          <a:prstGeom prst="rect">
            <a:avLst/>
          </a:prstGeom>
          <a:noFill/>
          <a:ln w="9525">
            <a:noFill/>
            <a:miter lim="800000"/>
            <a:headEnd/>
            <a:tailEnd/>
          </a:ln>
        </p:spPr>
      </p:pic>
      <p:sp>
        <p:nvSpPr>
          <p:cNvPr id="25707" name="TextBox 10"/>
          <p:cNvSpPr txBox="1">
            <a:spLocks noChangeArrowheads="1"/>
          </p:cNvSpPr>
          <p:nvPr/>
        </p:nvSpPr>
        <p:spPr bwMode="auto">
          <a:xfrm>
            <a:off x="1116013" y="5084763"/>
            <a:ext cx="3671887" cy="1570037"/>
          </a:xfrm>
          <a:prstGeom prst="rect">
            <a:avLst/>
          </a:prstGeom>
          <a:noFill/>
          <a:ln w="9525">
            <a:noFill/>
            <a:miter lim="800000"/>
            <a:headEnd/>
            <a:tailEnd/>
          </a:ln>
        </p:spPr>
        <p:txBody>
          <a:bodyPr>
            <a:spAutoFit/>
          </a:bodyPr>
          <a:lstStyle/>
          <a:p>
            <a:r>
              <a:rPr lang="ru-RU" sz="2400">
                <a:solidFill>
                  <a:srgbClr val="C00000"/>
                </a:solidFill>
                <a:latin typeface="Calibri" pitchFamily="34" charset="0"/>
              </a:rPr>
              <a:t>Критерии оценивания:</a:t>
            </a:r>
          </a:p>
          <a:p>
            <a:r>
              <a:rPr lang="ru-RU">
                <a:latin typeface="Calibri" pitchFamily="34" charset="0"/>
              </a:rPr>
              <a:t>Отметка </a:t>
            </a:r>
            <a:r>
              <a:rPr lang="ru-RU">
                <a:solidFill>
                  <a:srgbClr val="C00000"/>
                </a:solidFill>
                <a:latin typeface="Calibri" pitchFamily="34" charset="0"/>
              </a:rPr>
              <a:t>«5»</a:t>
            </a:r>
            <a:r>
              <a:rPr lang="ru-RU">
                <a:latin typeface="Calibri" pitchFamily="34" charset="0"/>
              </a:rPr>
              <a:t> - 29-31 баллов</a:t>
            </a:r>
          </a:p>
          <a:p>
            <a:r>
              <a:rPr lang="ru-RU">
                <a:latin typeface="Calibri" pitchFamily="34" charset="0"/>
              </a:rPr>
              <a:t>Отметка </a:t>
            </a:r>
            <a:r>
              <a:rPr lang="ru-RU">
                <a:solidFill>
                  <a:srgbClr val="C00000"/>
                </a:solidFill>
                <a:latin typeface="Calibri" pitchFamily="34" charset="0"/>
              </a:rPr>
              <a:t>«4»</a:t>
            </a:r>
            <a:r>
              <a:rPr lang="ru-RU">
                <a:latin typeface="Calibri" pitchFamily="34" charset="0"/>
              </a:rPr>
              <a:t> – 20-28 баллов</a:t>
            </a:r>
          </a:p>
          <a:p>
            <a:r>
              <a:rPr lang="ru-RU">
                <a:latin typeface="Calibri" pitchFamily="34" charset="0"/>
              </a:rPr>
              <a:t>Отметка </a:t>
            </a:r>
            <a:r>
              <a:rPr lang="ru-RU">
                <a:solidFill>
                  <a:srgbClr val="C00000"/>
                </a:solidFill>
                <a:latin typeface="Calibri" pitchFamily="34" charset="0"/>
              </a:rPr>
              <a:t>«3»</a:t>
            </a:r>
            <a:r>
              <a:rPr lang="ru-RU">
                <a:latin typeface="Calibri" pitchFamily="34" charset="0"/>
              </a:rPr>
              <a:t> – 13- 19 баллов</a:t>
            </a:r>
          </a:p>
          <a:p>
            <a:r>
              <a:rPr lang="ru-RU">
                <a:latin typeface="Calibri" pitchFamily="34" charset="0"/>
              </a:rPr>
              <a:t>Отметка </a:t>
            </a:r>
            <a:r>
              <a:rPr lang="ru-RU">
                <a:solidFill>
                  <a:srgbClr val="C00000"/>
                </a:solidFill>
                <a:latin typeface="Calibri" pitchFamily="34" charset="0"/>
              </a:rPr>
              <a:t>«2»</a:t>
            </a:r>
            <a:r>
              <a:rPr lang="ru-RU">
                <a:latin typeface="Calibri" pitchFamily="34" charset="0"/>
              </a:rPr>
              <a:t> - менее 13  баллов</a:t>
            </a:r>
          </a:p>
        </p:txBody>
      </p:sp>
      <p:sp>
        <p:nvSpPr>
          <p:cNvPr id="25708" name="TextBox 11"/>
          <p:cNvSpPr txBox="1">
            <a:spLocks noChangeArrowheads="1"/>
          </p:cNvSpPr>
          <p:nvPr/>
        </p:nvSpPr>
        <p:spPr bwMode="auto">
          <a:xfrm>
            <a:off x="5148263" y="5157788"/>
            <a:ext cx="3744912" cy="1476375"/>
          </a:xfrm>
          <a:prstGeom prst="rect">
            <a:avLst/>
          </a:prstGeom>
          <a:noFill/>
          <a:ln w="9525">
            <a:noFill/>
            <a:miter lim="800000"/>
            <a:headEnd/>
            <a:tailEnd/>
          </a:ln>
        </p:spPr>
        <p:txBody>
          <a:bodyPr>
            <a:spAutoFit/>
          </a:bodyPr>
          <a:lstStyle/>
          <a:p>
            <a:r>
              <a:rPr lang="ru-RU" b="1">
                <a:solidFill>
                  <a:srgbClr val="005250"/>
                </a:solidFill>
                <a:latin typeface="Segoe Script" pitchFamily="34" charset="0"/>
              </a:rPr>
              <a:t>	Совет:</a:t>
            </a:r>
          </a:p>
          <a:p>
            <a:r>
              <a:rPr lang="ru-RU">
                <a:latin typeface="Segoe Script" pitchFamily="34" charset="0"/>
              </a:rPr>
              <a:t>Если вы набрали  менее </a:t>
            </a:r>
          </a:p>
          <a:p>
            <a:r>
              <a:rPr lang="ru-RU">
                <a:latin typeface="Segoe Script" pitchFamily="34" charset="0"/>
              </a:rPr>
              <a:t>13 баллов, то повторите правила и  формулы вычисления производных.</a:t>
            </a:r>
          </a:p>
        </p:txBody>
      </p:sp>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258888" y="188913"/>
            <a:ext cx="6769100" cy="830262"/>
          </a:xfrm>
          <a:prstGeom prst="rect">
            <a:avLst/>
          </a:prstGeom>
          <a:noFill/>
          <a:ln w="9525">
            <a:noFill/>
            <a:miter lim="800000"/>
            <a:headEnd/>
            <a:tailEnd/>
          </a:ln>
          <a:effectLst/>
        </p:spPr>
        <p:txBody>
          <a:bodyPr>
            <a:spAutoFit/>
          </a:bodyPr>
          <a:lstStyle/>
          <a:p>
            <a:pPr algn="ctr">
              <a:spcBef>
                <a:spcPct val="50000"/>
              </a:spcBef>
              <a:defRPr/>
            </a:pPr>
            <a:r>
              <a:rPr lang="ru-RU" sz="4800" b="1" dirty="0">
                <a:solidFill>
                  <a:srgbClr val="C00000"/>
                </a:solidFill>
                <a:latin typeface="Gabriola" pitchFamily="82" charset="0"/>
              </a:rPr>
              <a:t>Итоги  урока</a:t>
            </a:r>
            <a:endParaRPr lang="ru-RU" sz="4800" b="1" dirty="0">
              <a:solidFill>
                <a:srgbClr val="C00000"/>
              </a:solidFill>
              <a:effectLst>
                <a:outerShdw blurRad="38100" dist="38100" dir="2700000" algn="tl">
                  <a:srgbClr val="C0C0C0"/>
                </a:outerShdw>
              </a:effectLst>
            </a:endParaRPr>
          </a:p>
        </p:txBody>
      </p:sp>
      <p:sp>
        <p:nvSpPr>
          <p:cNvPr id="26627" name="Прямоугольник 2"/>
          <p:cNvSpPr>
            <a:spLocks noChangeArrowheads="1"/>
          </p:cNvSpPr>
          <p:nvPr/>
        </p:nvSpPr>
        <p:spPr bwMode="auto">
          <a:xfrm>
            <a:off x="4356100" y="1196975"/>
            <a:ext cx="4319588" cy="1384300"/>
          </a:xfrm>
          <a:prstGeom prst="rect">
            <a:avLst/>
          </a:prstGeom>
          <a:noFill/>
          <a:ln w="9525">
            <a:noFill/>
            <a:miter lim="800000"/>
            <a:headEnd/>
            <a:tailEnd/>
          </a:ln>
        </p:spPr>
        <p:txBody>
          <a:bodyPr>
            <a:spAutoFit/>
          </a:bodyPr>
          <a:lstStyle/>
          <a:p>
            <a:r>
              <a:rPr lang="ru-RU" sz="2800" b="1">
                <a:solidFill>
                  <a:srgbClr val="339966"/>
                </a:solidFill>
                <a:latin typeface="Gabriola" pitchFamily="82" charset="0"/>
              </a:rPr>
              <a:t>«Просто знать – еще не все, </a:t>
            </a:r>
          </a:p>
          <a:p>
            <a:r>
              <a:rPr lang="ru-RU" sz="2800" b="1">
                <a:solidFill>
                  <a:srgbClr val="339966"/>
                </a:solidFill>
                <a:latin typeface="Gabriola" pitchFamily="82" charset="0"/>
              </a:rPr>
              <a:t>знания нужно использовать» </a:t>
            </a:r>
          </a:p>
          <a:p>
            <a:pPr algn="r"/>
            <a:r>
              <a:rPr lang="ru-RU" sz="2800" b="1">
                <a:solidFill>
                  <a:srgbClr val="339966"/>
                </a:solidFill>
                <a:latin typeface="Gabriola" pitchFamily="82" charset="0"/>
              </a:rPr>
              <a:t>Гете</a:t>
            </a:r>
          </a:p>
        </p:txBody>
      </p:sp>
      <p:pic>
        <p:nvPicPr>
          <p:cNvPr id="27652" name="Рисунок 3" descr="chats-libres-silhouettes_23-2147493982.jpg"/>
          <p:cNvPicPr>
            <a:picLocks noChangeAspect="1"/>
          </p:cNvPicPr>
          <p:nvPr/>
        </p:nvPicPr>
        <p:blipFill>
          <a:blip r:embed="rId2" cstate="print">
            <a:clrChange>
              <a:clrFrom>
                <a:srgbClr val="FFFFFF"/>
              </a:clrFrom>
              <a:clrTo>
                <a:srgbClr val="FFFFFF">
                  <a:alpha val="0"/>
                </a:srgbClr>
              </a:clrTo>
            </a:clrChange>
          </a:blip>
          <a:srcRect l="8453" t="66422" r="63770" b="9425"/>
          <a:stretch>
            <a:fillRect/>
          </a:stretch>
        </p:blipFill>
        <p:spPr bwMode="auto">
          <a:xfrm>
            <a:off x="827088" y="3860800"/>
            <a:ext cx="2154237" cy="1873250"/>
          </a:xfrm>
          <a:prstGeom prst="rect">
            <a:avLst/>
          </a:prstGeom>
          <a:noFill/>
          <a:ln w="9525">
            <a:noFill/>
            <a:miter lim="800000"/>
            <a:headEnd/>
            <a:tailEnd/>
          </a:ln>
        </p:spPr>
      </p:pic>
      <p:pic>
        <p:nvPicPr>
          <p:cNvPr id="27653" name="Рисунок 15" descr="chats-libres-silhouettes_23-2147493982.jpg"/>
          <p:cNvPicPr>
            <a:picLocks noChangeAspect="1"/>
          </p:cNvPicPr>
          <p:nvPr/>
        </p:nvPicPr>
        <p:blipFill>
          <a:blip r:embed="rId3" cstate="print">
            <a:clrChange>
              <a:clrFrom>
                <a:srgbClr val="FFFFFF"/>
              </a:clrFrom>
              <a:clrTo>
                <a:srgbClr val="FFFFFF">
                  <a:alpha val="0"/>
                </a:srgbClr>
              </a:clrTo>
            </a:clrChange>
          </a:blip>
          <a:srcRect l="54831" t="23431" r="35509" b="52415"/>
          <a:stretch>
            <a:fillRect/>
          </a:stretch>
        </p:blipFill>
        <p:spPr bwMode="auto">
          <a:xfrm rot="-234614">
            <a:off x="1236663" y="4383088"/>
            <a:ext cx="576262" cy="1439862"/>
          </a:xfrm>
          <a:prstGeom prst="rect">
            <a:avLst/>
          </a:prstGeom>
          <a:noFill/>
          <a:ln w="9525">
            <a:noFill/>
            <a:miter lim="800000"/>
            <a:headEnd/>
            <a:tailEnd/>
          </a:ln>
        </p:spPr>
      </p:pic>
      <p:sp>
        <p:nvSpPr>
          <p:cNvPr id="7" name="Прямоугольник 6"/>
          <p:cNvSpPr>
            <a:spLocks noChangeArrowheads="1"/>
          </p:cNvSpPr>
          <p:nvPr/>
        </p:nvSpPr>
        <p:spPr bwMode="auto">
          <a:xfrm>
            <a:off x="1835150" y="2781300"/>
            <a:ext cx="6913563" cy="892175"/>
          </a:xfrm>
          <a:prstGeom prst="rect">
            <a:avLst/>
          </a:prstGeom>
          <a:noFill/>
          <a:ln w="9525">
            <a:noFill/>
            <a:miter lim="800000"/>
            <a:headEnd/>
            <a:tailEnd/>
          </a:ln>
        </p:spPr>
        <p:txBody>
          <a:bodyPr>
            <a:spAutoFit/>
          </a:bodyPr>
          <a:lstStyle/>
          <a:p>
            <a:r>
              <a:rPr lang="ru-RU" sz="2000">
                <a:latin typeface="Segoe Script" pitchFamily="34" charset="0"/>
              </a:rPr>
              <a:t>Можете ли вы объяснить решение данных задач однокласснику, пропустившему урок?</a:t>
            </a:r>
          </a:p>
          <a:p>
            <a:endParaRPr lang="ru-RU" sz="1200">
              <a:latin typeface="Gabriola" pitchFamily="82" charset="0"/>
            </a:endParaRPr>
          </a:p>
        </p:txBody>
      </p:sp>
      <p:sp>
        <p:nvSpPr>
          <p:cNvPr id="8" name="Прямоугольник 7"/>
          <p:cNvSpPr>
            <a:spLocks noChangeArrowheads="1"/>
          </p:cNvSpPr>
          <p:nvPr/>
        </p:nvSpPr>
        <p:spPr bwMode="auto">
          <a:xfrm>
            <a:off x="2916238" y="3860800"/>
            <a:ext cx="5759450" cy="1539875"/>
          </a:xfrm>
          <a:prstGeom prst="rect">
            <a:avLst/>
          </a:prstGeom>
          <a:noFill/>
          <a:ln w="9525">
            <a:noFill/>
            <a:miter lim="800000"/>
            <a:headEnd/>
            <a:tailEnd/>
          </a:ln>
        </p:spPr>
        <p:txBody>
          <a:bodyPr>
            <a:spAutoFit/>
          </a:bodyPr>
          <a:lstStyle/>
          <a:p>
            <a:endParaRPr lang="ru-RU" sz="1400">
              <a:latin typeface="Gabriola" pitchFamily="82" charset="0"/>
            </a:endParaRPr>
          </a:p>
          <a:p>
            <a:r>
              <a:rPr lang="ru-RU" sz="2000">
                <a:solidFill>
                  <a:srgbClr val="0070C0"/>
                </a:solidFill>
                <a:latin typeface="Segoe Script" pitchFamily="34" charset="0"/>
              </a:rPr>
              <a:t>Я хочу пожелать, чтобы у вас была только положительная производная, чтобы знания ваши только возрастали.</a:t>
            </a:r>
          </a:p>
        </p:txBody>
      </p:sp>
      <p:pic>
        <p:nvPicPr>
          <p:cNvPr id="9" name="Рисунок 15" descr="chats-libres-silhouettes_23-2147493982.jpg"/>
          <p:cNvPicPr>
            <a:picLocks noChangeAspect="1"/>
          </p:cNvPicPr>
          <p:nvPr/>
        </p:nvPicPr>
        <p:blipFill>
          <a:blip r:embed="rId3" cstate="print">
            <a:clrChange>
              <a:clrFrom>
                <a:srgbClr val="FFFFFF"/>
              </a:clrFrom>
              <a:clrTo>
                <a:srgbClr val="FFFFFF">
                  <a:alpha val="0"/>
                </a:srgbClr>
              </a:clrTo>
            </a:clrChange>
          </a:blip>
          <a:srcRect l="54831" t="23431" r="35509" b="52415"/>
          <a:stretch>
            <a:fillRect/>
          </a:stretch>
        </p:blipFill>
        <p:spPr bwMode="auto">
          <a:xfrm rot="-5566804">
            <a:off x="1200151" y="5815012"/>
            <a:ext cx="576262" cy="1439863"/>
          </a:xfrm>
          <a:prstGeom prst="rect">
            <a:avLst/>
          </a:prstGeom>
          <a:noFill/>
          <a:ln w="9525">
            <a:noFill/>
            <a:miter lim="800000"/>
            <a:headEnd/>
            <a:tailEnd/>
          </a:ln>
        </p:spPr>
      </p:pic>
      <p:pic>
        <p:nvPicPr>
          <p:cNvPr id="10" name="Рисунок 9" descr="chats-libres-silhouettes_23-2147493982.jpg"/>
          <p:cNvPicPr>
            <a:picLocks noChangeAspect="1"/>
          </p:cNvPicPr>
          <p:nvPr/>
        </p:nvPicPr>
        <p:blipFill>
          <a:blip r:embed="rId2" cstate="print">
            <a:clrChange>
              <a:clrFrom>
                <a:srgbClr val="FFFFFF"/>
              </a:clrFrom>
              <a:clrTo>
                <a:srgbClr val="FFFFFF">
                  <a:alpha val="0"/>
                </a:srgbClr>
              </a:clrTo>
            </a:clrChange>
          </a:blip>
          <a:srcRect l="69322" t="65698" b="5318"/>
          <a:stretch>
            <a:fillRect/>
          </a:stretch>
        </p:blipFill>
        <p:spPr bwMode="auto">
          <a:xfrm>
            <a:off x="827088" y="3500438"/>
            <a:ext cx="2744787" cy="2592387"/>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par>
                          <p:cTn id="10" fill="hold">
                            <p:stCondLst>
                              <p:cond delay="2800"/>
                            </p:stCondLst>
                            <p:childTnLst>
                              <p:par>
                                <p:cTn id="11" presetID="42" presetClass="path" presetSubtype="0" accel="50000" decel="50000" fill="hold" nodeType="afterEffect">
                                  <p:stCondLst>
                                    <p:cond delay="0"/>
                                  </p:stCondLst>
                                  <p:childTnLst>
                                    <p:animMotion origin="layout" path="M -0.00521 -0.07731 L 0.0026 0.39653 " pathEditMode="relative" rAng="0" ptsTypes="AA">
                                      <p:cBhvr>
                                        <p:cTn id="12" dur="500" fill="hold"/>
                                        <p:tgtEl>
                                          <p:spTgt spid="27653"/>
                                        </p:tgtEl>
                                        <p:attrNameLst>
                                          <p:attrName>ppt_x</p:attrName>
                                          <p:attrName>ppt_y</p:attrName>
                                        </p:attrNameLst>
                                      </p:cBhvr>
                                      <p:rCtr x="4" y="237"/>
                                    </p:animMotion>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63" presetClass="path" presetSubtype="0" accel="50000" decel="50000" fill="hold" nodeType="withEffect">
                                  <p:stCondLst>
                                    <p:cond delay="0"/>
                                  </p:stCondLst>
                                  <p:childTnLst>
                                    <p:animMotion origin="layout" path="M -3.61111E-6 2.22222E-6 L 0.95157 -0.00139 " pathEditMode="relative" rAng="0" ptsTypes="AA">
                                      <p:cBhvr>
                                        <p:cTn id="17" dur="2000" fill="hold"/>
                                        <p:tgtEl>
                                          <p:spTgt spid="9"/>
                                        </p:tgtEl>
                                        <p:attrNameLst>
                                          <p:attrName>ppt_x</p:attrName>
                                          <p:attrName>ppt_y</p:attrName>
                                        </p:attrNameLst>
                                      </p:cBhvr>
                                      <p:rCtr x="476" y="-1"/>
                                    </p:animMotion>
                                  </p:childTnLst>
                                </p:cTn>
                              </p:par>
                            </p:childTnLst>
                          </p:cTn>
                        </p:par>
                        <p:par>
                          <p:cTn id="18" fill="hold">
                            <p:stCondLst>
                              <p:cond delay="48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par>
                          <p:cTn id="24" fill="hold">
                            <p:stCondLst>
                              <p:cond delay="8440"/>
                            </p:stCondLst>
                            <p:childTnLst>
                              <p:par>
                                <p:cTn id="25" presetID="10" presetClass="exit" presetSubtype="0" fill="hold" nodeType="afterEffect">
                                  <p:stCondLst>
                                    <p:cond delay="0"/>
                                  </p:stCondLst>
                                  <p:childTnLst>
                                    <p:animEffect transition="out" filter="fade">
                                      <p:cBhvr>
                                        <p:cTn id="26" dur="2000"/>
                                        <p:tgtEl>
                                          <p:spTgt spid="27652"/>
                                        </p:tgtEl>
                                      </p:cBhvr>
                                    </p:animEffect>
                                    <p:set>
                                      <p:cBhvr>
                                        <p:cTn id="27" dur="1" fill="hold">
                                          <p:stCondLst>
                                            <p:cond delay="1999"/>
                                          </p:stCondLst>
                                        </p:cTn>
                                        <p:tgtEl>
                                          <p:spTgt spid="2765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403350" y="188913"/>
            <a:ext cx="6769100" cy="830262"/>
          </a:xfrm>
          <a:prstGeom prst="rect">
            <a:avLst/>
          </a:prstGeom>
          <a:noFill/>
          <a:ln w="9525">
            <a:noFill/>
            <a:miter lim="800000"/>
            <a:headEnd/>
            <a:tailEnd/>
          </a:ln>
          <a:effectLst/>
        </p:spPr>
        <p:txBody>
          <a:bodyPr>
            <a:spAutoFit/>
          </a:bodyPr>
          <a:lstStyle/>
          <a:p>
            <a:pPr algn="ctr">
              <a:spcBef>
                <a:spcPct val="50000"/>
              </a:spcBef>
              <a:defRPr/>
            </a:pPr>
            <a:r>
              <a:rPr lang="ru-RU" sz="4800" b="1" dirty="0">
                <a:solidFill>
                  <a:srgbClr val="0070C0"/>
                </a:solidFill>
                <a:latin typeface="Gabriola" pitchFamily="82" charset="0"/>
              </a:rPr>
              <a:t>Рефлексия</a:t>
            </a:r>
            <a:endParaRPr lang="ru-RU" sz="4800" b="1" dirty="0">
              <a:solidFill>
                <a:srgbClr val="0070C0"/>
              </a:solidFill>
              <a:effectLst>
                <a:outerShdw blurRad="38100" dist="38100" dir="2700000" algn="tl">
                  <a:srgbClr val="C0C0C0"/>
                </a:outerShdw>
              </a:effectLst>
            </a:endParaRPr>
          </a:p>
        </p:txBody>
      </p:sp>
      <p:pic>
        <p:nvPicPr>
          <p:cNvPr id="27652" name="Рисунок 3" descr="chats-libres-silhouettes_23-2147493982.jpg"/>
          <p:cNvPicPr>
            <a:picLocks noChangeAspect="1"/>
          </p:cNvPicPr>
          <p:nvPr/>
        </p:nvPicPr>
        <p:blipFill>
          <a:blip r:embed="rId2" cstate="print"/>
          <a:srcRect l="69322" b="63284"/>
          <a:stretch>
            <a:fillRect/>
          </a:stretch>
        </p:blipFill>
        <p:spPr bwMode="auto">
          <a:xfrm>
            <a:off x="1042988" y="260350"/>
            <a:ext cx="1944687" cy="2122488"/>
          </a:xfrm>
          <a:prstGeom prst="rect">
            <a:avLst/>
          </a:prstGeom>
          <a:noFill/>
          <a:ln w="9525">
            <a:noFill/>
            <a:miter lim="800000"/>
            <a:headEnd/>
            <a:tailEnd/>
          </a:ln>
        </p:spPr>
      </p:pic>
      <p:sp>
        <p:nvSpPr>
          <p:cNvPr id="27654" name="TextBox 5"/>
          <p:cNvSpPr txBox="1">
            <a:spLocks noChangeArrowheads="1"/>
          </p:cNvSpPr>
          <p:nvPr/>
        </p:nvSpPr>
        <p:spPr bwMode="auto">
          <a:xfrm>
            <a:off x="971550" y="260350"/>
            <a:ext cx="2447925" cy="369888"/>
          </a:xfrm>
          <a:prstGeom prst="rect">
            <a:avLst/>
          </a:prstGeom>
          <a:noFill/>
          <a:ln w="9525">
            <a:noFill/>
            <a:miter lim="800000"/>
            <a:headEnd/>
            <a:tailEnd/>
          </a:ln>
        </p:spPr>
        <p:txBody>
          <a:bodyPr>
            <a:spAutoFit/>
          </a:bodyPr>
          <a:lstStyle/>
          <a:p>
            <a:pPr algn="ctr"/>
            <a:r>
              <a:rPr lang="ru-RU">
                <a:solidFill>
                  <a:srgbClr val="C00000"/>
                </a:solidFill>
                <a:latin typeface="Segoe Print" pitchFamily="2" charset="0"/>
              </a:rPr>
              <a:t>Обратная связь</a:t>
            </a:r>
          </a:p>
        </p:txBody>
      </p:sp>
      <p:pic>
        <p:nvPicPr>
          <p:cNvPr id="8" name="Рисунок 7" descr="chats-libres-silhouettes_23-2147493982.jpg"/>
          <p:cNvPicPr>
            <a:picLocks noChangeAspect="1"/>
          </p:cNvPicPr>
          <p:nvPr/>
        </p:nvPicPr>
        <p:blipFill>
          <a:blip r:embed="rId2" cstate="print">
            <a:clrChange>
              <a:clrFrom>
                <a:srgbClr val="FFFFFF"/>
              </a:clrFrom>
              <a:clrTo>
                <a:srgbClr val="FFFFFF">
                  <a:alpha val="0"/>
                </a:srgbClr>
              </a:clrTo>
            </a:clrChange>
          </a:blip>
          <a:srcRect l="38930" t="41060" r="35509" b="36800"/>
          <a:stretch>
            <a:fillRect/>
          </a:stretch>
        </p:blipFill>
        <p:spPr bwMode="auto">
          <a:xfrm>
            <a:off x="827088" y="4652963"/>
            <a:ext cx="1828800" cy="1584325"/>
          </a:xfrm>
          <a:prstGeom prst="rect">
            <a:avLst/>
          </a:prstGeom>
          <a:noFill/>
          <a:ln w="9525">
            <a:noFill/>
            <a:miter lim="800000"/>
            <a:headEnd/>
            <a:tailEnd/>
          </a:ln>
        </p:spPr>
      </p:pic>
      <p:sp>
        <p:nvSpPr>
          <p:cNvPr id="9" name="TextBox 8"/>
          <p:cNvSpPr txBox="1">
            <a:spLocks noChangeArrowheads="1"/>
          </p:cNvSpPr>
          <p:nvPr/>
        </p:nvSpPr>
        <p:spPr bwMode="auto">
          <a:xfrm>
            <a:off x="3132138" y="1196975"/>
            <a:ext cx="5472112" cy="5170488"/>
          </a:xfrm>
          <a:prstGeom prst="rect">
            <a:avLst/>
          </a:prstGeom>
          <a:noFill/>
          <a:ln w="9525">
            <a:noFill/>
            <a:miter lim="800000"/>
            <a:headEnd/>
            <a:tailEnd/>
          </a:ln>
        </p:spPr>
        <p:txBody>
          <a:bodyPr>
            <a:spAutoFit/>
          </a:bodyPr>
          <a:lstStyle/>
          <a:p>
            <a:r>
              <a:rPr lang="ru-RU" sz="2400">
                <a:solidFill>
                  <a:srgbClr val="008080"/>
                </a:solidFill>
                <a:latin typeface="Segoe Script" pitchFamily="34" charset="0"/>
              </a:rPr>
              <a:t>Отзыв о уроке</a:t>
            </a:r>
          </a:p>
          <a:p>
            <a:endParaRPr lang="ru-RU">
              <a:latin typeface="Segoe Script" pitchFamily="34" charset="0"/>
            </a:endParaRPr>
          </a:p>
          <a:p>
            <a:r>
              <a:rPr lang="ru-RU">
                <a:latin typeface="Segoe Script" pitchFamily="34" charset="0"/>
              </a:rPr>
              <a:t>Понравился ли вам урок?</a:t>
            </a:r>
          </a:p>
          <a:p>
            <a:endParaRPr lang="ru-RU">
              <a:latin typeface="Segoe Script" pitchFamily="34" charset="0"/>
            </a:endParaRPr>
          </a:p>
          <a:p>
            <a:r>
              <a:rPr lang="ru-RU">
                <a:latin typeface="Segoe Script" pitchFamily="34" charset="0"/>
              </a:rPr>
              <a:t>Какой этап урока вам показался наиболее интересным?</a:t>
            </a:r>
          </a:p>
          <a:p>
            <a:endParaRPr lang="ru-RU">
              <a:latin typeface="Segoe Script" pitchFamily="34" charset="0"/>
            </a:endParaRPr>
          </a:p>
          <a:p>
            <a:r>
              <a:rPr lang="ru-RU">
                <a:latin typeface="Segoe Script" pitchFamily="34" charset="0"/>
              </a:rPr>
              <a:t>Как вы оцениваете свою работу на уроке?</a:t>
            </a:r>
          </a:p>
          <a:p>
            <a:endParaRPr lang="ru-RU">
              <a:latin typeface="Segoe Script" pitchFamily="34" charset="0"/>
            </a:endParaRPr>
          </a:p>
          <a:p>
            <a:r>
              <a:rPr lang="ru-RU">
                <a:latin typeface="Segoe Script" pitchFamily="34" charset="0"/>
              </a:rPr>
              <a:t>Что нового вы узнали на уроке? </a:t>
            </a:r>
          </a:p>
          <a:p>
            <a:endParaRPr lang="ru-RU">
              <a:latin typeface="Segoe Script" pitchFamily="34" charset="0"/>
            </a:endParaRPr>
          </a:p>
          <a:p>
            <a:endParaRPr lang="ru-RU">
              <a:latin typeface="Segoe Script" pitchFamily="34" charset="0"/>
            </a:endParaRPr>
          </a:p>
          <a:p>
            <a:r>
              <a:rPr lang="ru-RU">
                <a:latin typeface="Segoe Script" pitchFamily="34" charset="0"/>
              </a:rPr>
              <a:t>Какие  ученые имеют непосредственное отношение к производной и ее применению, и что они  открыли </a:t>
            </a:r>
          </a:p>
          <a:p>
            <a:r>
              <a:rPr lang="ru-RU">
                <a:latin typeface="Segoe Script" pitchFamily="34" charset="0"/>
              </a:rPr>
              <a:t>в дифференциальном разделе математики?</a:t>
            </a:r>
          </a:p>
        </p:txBody>
      </p:sp>
      <p:pic>
        <p:nvPicPr>
          <p:cNvPr id="7" name="Рисунок 18" descr="chats-libres-silhouettes_23-2147493982.jpg"/>
          <p:cNvPicPr>
            <a:picLocks noChangeAspect="1"/>
          </p:cNvPicPr>
          <p:nvPr/>
        </p:nvPicPr>
        <p:blipFill>
          <a:blip r:embed="rId3" cstate="print">
            <a:clrChange>
              <a:clrFrom>
                <a:srgbClr val="FFFFFF"/>
              </a:clrFrom>
              <a:clrTo>
                <a:srgbClr val="FFFFFF">
                  <a:alpha val="0"/>
                </a:srgbClr>
              </a:clrTo>
            </a:clrChange>
          </a:blip>
          <a:srcRect l="30458" r="35970" b="65698"/>
          <a:stretch>
            <a:fillRect/>
          </a:stretch>
        </p:blipFill>
        <p:spPr bwMode="auto">
          <a:xfrm>
            <a:off x="827088" y="4221163"/>
            <a:ext cx="2232025" cy="2263775"/>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48148E-6 L 3.33333E-6 0.98704 " pathEditMode="relative" rAng="0" ptsTypes="AA">
                                      <p:cBhvr>
                                        <p:cTn id="6" dur="2000" fill="hold"/>
                                        <p:tgtEl>
                                          <p:spTgt spid="27652"/>
                                        </p:tgtEl>
                                        <p:attrNameLst>
                                          <p:attrName>ppt_x</p:attrName>
                                          <p:attrName>ppt_y</p:attrName>
                                        </p:attrNameLst>
                                      </p:cBhvr>
                                      <p:rCtr x="0" y="494"/>
                                    </p:animMotion>
                                  </p:childTnLst>
                                </p:cTn>
                              </p:par>
                              <p:par>
                                <p:cTn id="7" presetID="42" presetClass="path" presetSubtype="0" accel="50000" decel="50000" fill="hold" grpId="0" nodeType="withEffect">
                                  <p:stCondLst>
                                    <p:cond delay="0"/>
                                  </p:stCondLst>
                                  <p:childTnLst>
                                    <p:animMotion origin="layout" path="M 0.00781 0.02569 L 0.00781 0.87037 " pathEditMode="relative" rAng="0" ptsTypes="AA">
                                      <p:cBhvr>
                                        <p:cTn id="8" dur="2000" fill="hold"/>
                                        <p:tgtEl>
                                          <p:spTgt spid="27654"/>
                                        </p:tgtEl>
                                        <p:attrNameLst>
                                          <p:attrName>ppt_x</p:attrName>
                                          <p:attrName>ppt_y</p:attrName>
                                        </p:attrNameLst>
                                      </p:cBhvr>
                                      <p:rCtr x="0" y="422"/>
                                    </p:animMotion>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xit" presetSubtype="0" fill="hold" nodeType="withEffect">
                                  <p:stCondLst>
                                    <p:cond delay="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2000"/>
                                        <p:tgtEl>
                                          <p:spTgt spid="9">
                                            <p:txEl>
                                              <p:pRg st="0" end="0"/>
                                            </p:txEl>
                                          </p:spTgt>
                                        </p:tgtEl>
                                      </p:cBhvr>
                                    </p:animEffect>
                                  </p:childTnLst>
                                </p:cTn>
                              </p:par>
                            </p:childTnLst>
                          </p:cTn>
                        </p:par>
                        <p:par>
                          <p:cTn id="25" fill="hold">
                            <p:stCondLst>
                              <p:cond delay="60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8"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2" end="2"/>
                                            </p:txEl>
                                          </p:spTgt>
                                        </p:tgtEl>
                                        <p:attrNameLst>
                                          <p:attrName>fill.type</p:attrName>
                                        </p:attrNameLst>
                                      </p:cBhvr>
                                      <p:to>
                                        <p:strVal val="solid"/>
                                      </p:to>
                                    </p:set>
                                  </p:childTnLst>
                                </p:cTn>
                              </p:par>
                            </p:childTnLst>
                          </p:cTn>
                        </p:par>
                        <p:par>
                          <p:cTn id="31" fill="hold">
                            <p:stCondLst>
                              <p:cond delay="684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34"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9">
                                            <p:txEl>
                                              <p:pRg st="4" end="4"/>
                                            </p:txEl>
                                          </p:spTgt>
                                        </p:tgtEl>
                                        <p:attrNameLst>
                                          <p:attrName>fill.type</p:attrName>
                                        </p:attrNameLst>
                                      </p:cBhvr>
                                      <p:to>
                                        <p:strVal val="solid"/>
                                      </p:to>
                                    </p:set>
                                  </p:childTnLst>
                                </p:cTn>
                              </p:par>
                            </p:childTnLst>
                          </p:cTn>
                        </p:par>
                        <p:par>
                          <p:cTn id="37" fill="hold">
                            <p:stCondLst>
                              <p:cond delay="868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40"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42" dur="80"/>
                                        <p:tgtEl>
                                          <p:spTgt spid="9">
                                            <p:txEl>
                                              <p:pRg st="6" end="6"/>
                                            </p:txEl>
                                          </p:spTgt>
                                        </p:tgtEl>
                                        <p:attrNameLst>
                                          <p:attrName>fill.type</p:attrName>
                                        </p:attrNameLst>
                                      </p:cBhvr>
                                      <p:to>
                                        <p:strVal val="solid"/>
                                      </p:to>
                                    </p:set>
                                  </p:childTnLst>
                                </p:cTn>
                              </p:par>
                            </p:childTnLst>
                          </p:cTn>
                        </p:par>
                        <p:par>
                          <p:cTn id="43" fill="hold">
                            <p:stCondLst>
                              <p:cond delay="1004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9">
                                            <p:txEl>
                                              <p:pRg st="8" end="8"/>
                                            </p:txEl>
                                          </p:spTgt>
                                        </p:tgtEl>
                                        <p:attrNameLst>
                                          <p:attrName>style.visibility</p:attrName>
                                        </p:attrNameLst>
                                      </p:cBhvr>
                                      <p:to>
                                        <p:strVal val="visible"/>
                                      </p:to>
                                    </p:set>
                                    <p:anim calcmode="discrete" valueType="clr">
                                      <p:cBhvr override="childStyle">
                                        <p:cTn id="46" dur="80"/>
                                        <p:tgtEl>
                                          <p:spTgt spid="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xEl>
                                              <p:pRg st="8" end="8"/>
                                            </p:txEl>
                                          </p:spTgt>
                                        </p:tgtEl>
                                        <p:attrNameLst>
                                          <p:attrName>fillcolor</p:attrName>
                                        </p:attrNameLst>
                                      </p:cBhvr>
                                      <p:tavLst>
                                        <p:tav tm="0">
                                          <p:val>
                                            <p:clrVal>
                                              <a:schemeClr val="accent2"/>
                                            </p:clrVal>
                                          </p:val>
                                        </p:tav>
                                        <p:tav tm="50000">
                                          <p:val>
                                            <p:clrVal>
                                              <a:schemeClr val="hlink"/>
                                            </p:clrVal>
                                          </p:val>
                                        </p:tav>
                                      </p:tavLst>
                                    </p:anim>
                                    <p:set>
                                      <p:cBhvr>
                                        <p:cTn id="48" dur="80"/>
                                        <p:tgtEl>
                                          <p:spTgt spid="9">
                                            <p:txEl>
                                              <p:pRg st="8" end="8"/>
                                            </p:txEl>
                                          </p:spTgt>
                                        </p:tgtEl>
                                        <p:attrNameLst>
                                          <p:attrName>fill.type</p:attrName>
                                        </p:attrNameLst>
                                      </p:cBhvr>
                                      <p:to>
                                        <p:strVal val="solid"/>
                                      </p:to>
                                    </p:set>
                                  </p:childTnLst>
                                </p:cTn>
                              </p:par>
                            </p:childTnLst>
                          </p:cTn>
                        </p:par>
                        <p:par>
                          <p:cTn id="49" fill="hold">
                            <p:stCondLst>
                              <p:cond delay="11080"/>
                            </p:stCondLst>
                            <p:childTnLst>
                              <p:par>
                                <p:cTn id="50" presetID="27" presetClass="entr" presetSubtype="0" fill="hold" nodeType="afterEffect">
                                  <p:stCondLst>
                                    <p:cond delay="0"/>
                                  </p:stCondLst>
                                  <p:iterate type="lt">
                                    <p:tmPct val="50000"/>
                                  </p:iterate>
                                  <p:childTnLst>
                                    <p:set>
                                      <p:cBhvr>
                                        <p:cTn id="51" dur="1" fill="hold">
                                          <p:stCondLst>
                                            <p:cond delay="0"/>
                                          </p:stCondLst>
                                        </p:cTn>
                                        <p:tgtEl>
                                          <p:spTgt spid="9">
                                            <p:txEl>
                                              <p:pRg st="11" end="11"/>
                                            </p:txEl>
                                          </p:spTgt>
                                        </p:tgtEl>
                                        <p:attrNameLst>
                                          <p:attrName>style.visibility</p:attrName>
                                        </p:attrNameLst>
                                      </p:cBhvr>
                                      <p:to>
                                        <p:strVal val="visible"/>
                                      </p:to>
                                    </p:set>
                                    <p:anim calcmode="discrete" valueType="clr">
                                      <p:cBhvr override="childStyle">
                                        <p:cTn id="52" dur="80"/>
                                        <p:tgtEl>
                                          <p:spTgt spid="9">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9">
                                            <p:txEl>
                                              <p:pRg st="11" end="11"/>
                                            </p:txEl>
                                          </p:spTgt>
                                        </p:tgtEl>
                                        <p:attrNameLst>
                                          <p:attrName>fillcolor</p:attrName>
                                        </p:attrNameLst>
                                      </p:cBhvr>
                                      <p:tavLst>
                                        <p:tav tm="0">
                                          <p:val>
                                            <p:clrVal>
                                              <a:schemeClr val="accent2"/>
                                            </p:clrVal>
                                          </p:val>
                                        </p:tav>
                                        <p:tav tm="50000">
                                          <p:val>
                                            <p:clrVal>
                                              <a:schemeClr val="hlink"/>
                                            </p:clrVal>
                                          </p:val>
                                        </p:tav>
                                      </p:tavLst>
                                    </p:anim>
                                    <p:set>
                                      <p:cBhvr>
                                        <p:cTn id="54" dur="80"/>
                                        <p:tgtEl>
                                          <p:spTgt spid="9">
                                            <p:txEl>
                                              <p:pRg st="11" end="11"/>
                                            </p:txEl>
                                          </p:spTgt>
                                        </p:tgtEl>
                                        <p:attrNameLst>
                                          <p:attrName>fill.type</p:attrName>
                                        </p:attrNameLst>
                                      </p:cBhvr>
                                      <p:to>
                                        <p:strVal val="solid"/>
                                      </p:to>
                                    </p:set>
                                  </p:childTnLst>
                                </p:cTn>
                              </p:par>
                            </p:childTnLst>
                          </p:cTn>
                        </p:par>
                        <p:par>
                          <p:cTn id="55" fill="hold">
                            <p:stCondLst>
                              <p:cond delay="14360"/>
                            </p:stCondLst>
                            <p:childTnLst>
                              <p:par>
                                <p:cTn id="56" presetID="27" presetClass="entr" presetSubtype="0" fill="hold" nodeType="afterEffect">
                                  <p:stCondLst>
                                    <p:cond delay="0"/>
                                  </p:stCondLst>
                                  <p:iterate type="lt">
                                    <p:tmPct val="50000"/>
                                  </p:iterate>
                                  <p:childTnLst>
                                    <p:set>
                                      <p:cBhvr>
                                        <p:cTn id="57" dur="1" fill="hold">
                                          <p:stCondLst>
                                            <p:cond delay="0"/>
                                          </p:stCondLst>
                                        </p:cTn>
                                        <p:tgtEl>
                                          <p:spTgt spid="9">
                                            <p:txEl>
                                              <p:pRg st="12" end="12"/>
                                            </p:txEl>
                                          </p:spTgt>
                                        </p:tgtEl>
                                        <p:attrNameLst>
                                          <p:attrName>style.visibility</p:attrName>
                                        </p:attrNameLst>
                                      </p:cBhvr>
                                      <p:to>
                                        <p:strVal val="visible"/>
                                      </p:to>
                                    </p:set>
                                    <p:anim calcmode="discrete" valueType="clr">
                                      <p:cBhvr override="childStyle">
                                        <p:cTn id="58" dur="80"/>
                                        <p:tgtEl>
                                          <p:spTgt spid="9">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
                                            <p:txEl>
                                              <p:pRg st="12" end="12"/>
                                            </p:txEl>
                                          </p:spTgt>
                                        </p:tgtEl>
                                        <p:attrNameLst>
                                          <p:attrName>fillcolor</p:attrName>
                                        </p:attrNameLst>
                                      </p:cBhvr>
                                      <p:tavLst>
                                        <p:tav tm="0">
                                          <p:val>
                                            <p:clrVal>
                                              <a:schemeClr val="accent2"/>
                                            </p:clrVal>
                                          </p:val>
                                        </p:tav>
                                        <p:tav tm="50000">
                                          <p:val>
                                            <p:clrVal>
                                              <a:schemeClr val="hlink"/>
                                            </p:clrVal>
                                          </p:val>
                                        </p:tav>
                                      </p:tavLst>
                                    </p:anim>
                                    <p:set>
                                      <p:cBhvr>
                                        <p:cTn id="60" dur="80"/>
                                        <p:tgtEl>
                                          <p:spTgt spid="9">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403350" y="188913"/>
            <a:ext cx="6769100" cy="830262"/>
          </a:xfrm>
          <a:prstGeom prst="rect">
            <a:avLst/>
          </a:prstGeom>
          <a:noFill/>
          <a:ln w="9525">
            <a:noFill/>
            <a:miter lim="800000"/>
            <a:headEnd/>
            <a:tailEnd/>
          </a:ln>
          <a:effectLst/>
        </p:spPr>
        <p:txBody>
          <a:bodyPr>
            <a:spAutoFit/>
          </a:bodyPr>
          <a:lstStyle/>
          <a:p>
            <a:pPr algn="ctr">
              <a:spcBef>
                <a:spcPct val="50000"/>
              </a:spcBef>
              <a:defRPr/>
            </a:pPr>
            <a:r>
              <a:rPr lang="ru-RU" sz="4800" b="1" dirty="0">
                <a:solidFill>
                  <a:srgbClr val="008080"/>
                </a:solidFill>
                <a:latin typeface="Gabriola" pitchFamily="82" charset="0"/>
              </a:rPr>
              <a:t>Домашнее задание</a:t>
            </a:r>
            <a:endParaRPr lang="ru-RU" sz="4800" b="1" dirty="0">
              <a:solidFill>
                <a:srgbClr val="008080"/>
              </a:solidFill>
              <a:effectLst>
                <a:outerShdw blurRad="38100" dist="38100" dir="2700000" algn="tl">
                  <a:srgbClr val="C0C0C0"/>
                </a:outerShdw>
              </a:effectLst>
            </a:endParaRPr>
          </a:p>
        </p:txBody>
      </p:sp>
      <p:pic>
        <p:nvPicPr>
          <p:cNvPr id="3" name="Рисунок 2" descr="14708055451318435.jpg"/>
          <p:cNvPicPr>
            <a:picLocks noChangeAspect="1"/>
          </p:cNvPicPr>
          <p:nvPr/>
        </p:nvPicPr>
        <p:blipFill>
          <a:blip r:embed="rId2" cstate="print">
            <a:lum/>
          </a:blip>
          <a:stretch>
            <a:fillRect/>
          </a:stretch>
        </p:blipFill>
        <p:spPr>
          <a:xfrm>
            <a:off x="2411760" y="1340768"/>
            <a:ext cx="3807669" cy="5229199"/>
          </a:xfrm>
          <a:prstGeom prst="rect">
            <a:avLst/>
          </a:prstGeom>
          <a:ln>
            <a:noFill/>
          </a:ln>
          <a:effectLst>
            <a:softEdge rad="112500"/>
          </a:effectLst>
        </p:spPr>
      </p:pic>
      <p:pic>
        <p:nvPicPr>
          <p:cNvPr id="28676" name="Рисунок 3" descr="chats-libres-silhouettes_23-2147493982.jpg"/>
          <p:cNvPicPr>
            <a:picLocks noChangeAspect="1"/>
          </p:cNvPicPr>
          <p:nvPr/>
        </p:nvPicPr>
        <p:blipFill>
          <a:blip r:embed="rId3" cstate="print"/>
          <a:srcRect l="69322" b="63284"/>
          <a:stretch>
            <a:fillRect/>
          </a:stretch>
        </p:blipFill>
        <p:spPr bwMode="auto">
          <a:xfrm>
            <a:off x="4284663" y="4724400"/>
            <a:ext cx="1800225" cy="1965325"/>
          </a:xfrm>
          <a:prstGeom prst="rect">
            <a:avLst/>
          </a:prstGeom>
          <a:noFill/>
          <a:ln w="9525">
            <a:noFill/>
            <a:miter lim="800000"/>
            <a:headEnd/>
            <a:tailEnd/>
          </a:ln>
        </p:spPr>
      </p:pic>
      <p:pic>
        <p:nvPicPr>
          <p:cNvPr id="28677" name="Рисунок 4" descr="chats-libres-silhouettes_23-2147493982.jpg"/>
          <p:cNvPicPr>
            <a:picLocks noChangeAspect="1"/>
          </p:cNvPicPr>
          <p:nvPr/>
        </p:nvPicPr>
        <p:blipFill>
          <a:blip r:embed="rId3" cstate="print"/>
          <a:srcRect r="68115" b="65698"/>
          <a:stretch>
            <a:fillRect/>
          </a:stretch>
        </p:blipFill>
        <p:spPr bwMode="auto">
          <a:xfrm>
            <a:off x="2411413" y="985838"/>
            <a:ext cx="1584325" cy="1704975"/>
          </a:xfrm>
          <a:prstGeom prst="rect">
            <a:avLst/>
          </a:prstGeom>
          <a:noFill/>
          <a:ln w="9525">
            <a:noFill/>
            <a:miter lim="800000"/>
            <a:headEnd/>
            <a:tailEnd/>
          </a:ln>
        </p:spPr>
      </p:pic>
      <p:sp>
        <p:nvSpPr>
          <p:cNvPr id="27654" name="TextBox 5"/>
          <p:cNvSpPr txBox="1">
            <a:spLocks noChangeArrowheads="1"/>
          </p:cNvSpPr>
          <p:nvPr/>
        </p:nvSpPr>
        <p:spPr bwMode="auto">
          <a:xfrm>
            <a:off x="6011863" y="2997200"/>
            <a:ext cx="2447925" cy="922338"/>
          </a:xfrm>
          <a:prstGeom prst="rect">
            <a:avLst/>
          </a:prstGeom>
          <a:noFill/>
          <a:ln w="9525">
            <a:noFill/>
            <a:miter lim="800000"/>
            <a:headEnd/>
            <a:tailEnd/>
          </a:ln>
        </p:spPr>
        <p:txBody>
          <a:bodyPr>
            <a:spAutoFit/>
          </a:bodyPr>
          <a:lstStyle/>
          <a:p>
            <a:pPr algn="ctr"/>
            <a:r>
              <a:rPr lang="ru-RU" dirty="0">
                <a:solidFill>
                  <a:srgbClr val="C00000"/>
                </a:solidFill>
                <a:latin typeface="Segoe Print" pitchFamily="2" charset="0"/>
              </a:rPr>
              <a:t>Разгадайте математический софизм</a:t>
            </a:r>
          </a:p>
        </p:txBody>
      </p:sp>
      <p:pic>
        <p:nvPicPr>
          <p:cNvPr id="7" name="Рисунок 6" descr="chats-libres-silhouettes_23-2147493982.jpg"/>
          <p:cNvPicPr>
            <a:picLocks noChangeAspect="1"/>
          </p:cNvPicPr>
          <p:nvPr/>
        </p:nvPicPr>
        <p:blipFill>
          <a:blip r:embed="rId3" cstate="print">
            <a:clrChange>
              <a:clrFrom>
                <a:srgbClr val="FFFFFF"/>
              </a:clrFrom>
              <a:clrTo>
                <a:srgbClr val="FFFFFF">
                  <a:alpha val="0"/>
                </a:srgbClr>
              </a:clrTo>
            </a:clrChange>
          </a:blip>
          <a:srcRect l="75361" t="43962" r="4109" b="36716"/>
          <a:stretch>
            <a:fillRect/>
          </a:stretch>
        </p:blipFill>
        <p:spPr>
          <a:xfrm>
            <a:off x="7812360" y="3645024"/>
            <a:ext cx="936104" cy="881039"/>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fade">
                                      <p:cBhvr>
                                        <p:cTn id="7" dur="2000"/>
                                        <p:tgtEl>
                                          <p:spTgt spid="2765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35" presetClass="emph" presetSubtype="0" repeatCount="2000" fill="hold" nodeType="afterEffect">
                                  <p:stCondLst>
                                    <p:cond delay="0"/>
                                  </p:st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descr="Без названия.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907704" y="2636912"/>
            <a:ext cx="5470525" cy="3455987"/>
          </a:xfrm>
          <a:prstGeom prst="rect">
            <a:avLst/>
          </a:prstGeom>
          <a:noFill/>
          <a:ln w="9525">
            <a:noFill/>
            <a:miter lim="800000"/>
            <a:headEnd/>
            <a:tailEnd/>
          </a:ln>
        </p:spPr>
      </p:pic>
      <p:sp>
        <p:nvSpPr>
          <p:cNvPr id="3" name="TextBox 2"/>
          <p:cNvSpPr txBox="1">
            <a:spLocks noChangeArrowheads="1"/>
          </p:cNvSpPr>
          <p:nvPr/>
        </p:nvSpPr>
        <p:spPr bwMode="auto">
          <a:xfrm>
            <a:off x="1259632" y="764704"/>
            <a:ext cx="7129462" cy="2554545"/>
          </a:xfrm>
          <a:prstGeom prst="rect">
            <a:avLst/>
          </a:prstGeom>
          <a:noFill/>
          <a:ln w="9525">
            <a:noFill/>
            <a:miter lim="800000"/>
            <a:headEnd/>
            <a:tailEnd/>
          </a:ln>
        </p:spPr>
        <p:txBody>
          <a:bodyPr>
            <a:spAutoFit/>
          </a:bodyPr>
          <a:lstStyle/>
          <a:p>
            <a:pPr algn="ctr"/>
            <a:r>
              <a:rPr lang="ru-RU" sz="4000" b="1" dirty="0" smtClean="0">
                <a:latin typeface="Segoe Script" pitchFamily="34" charset="0"/>
              </a:rPr>
              <a:t>На </a:t>
            </a:r>
            <a:r>
              <a:rPr lang="ru-RU" sz="4000" b="1" dirty="0">
                <a:latin typeface="Segoe Script" pitchFamily="34" charset="0"/>
              </a:rPr>
              <a:t>этом урок  окончен.  Всем спасибо, </a:t>
            </a:r>
            <a:endParaRPr lang="ru-RU" sz="4000" b="1" dirty="0" smtClean="0">
              <a:latin typeface="Segoe Script" pitchFamily="34" charset="0"/>
            </a:endParaRPr>
          </a:p>
          <a:p>
            <a:pPr algn="ctr"/>
            <a:r>
              <a:rPr lang="ru-RU" sz="4000" b="1" dirty="0" smtClean="0">
                <a:latin typeface="Segoe Script" pitchFamily="34" charset="0"/>
              </a:rPr>
              <a:t>до </a:t>
            </a:r>
            <a:r>
              <a:rPr lang="ru-RU" sz="4000" b="1" dirty="0">
                <a:latin typeface="Segoe Script" pitchFamily="34" charset="0"/>
              </a:rPr>
              <a:t>свидания!</a:t>
            </a:r>
            <a:endParaRPr lang="ru-RU" sz="4000" dirty="0">
              <a:latin typeface="Segoe Script" pitchFamily="34" charset="0"/>
            </a:endParaRPr>
          </a:p>
          <a:p>
            <a:endParaRPr lang="ru-RU" sz="4000" b="1" dirty="0">
              <a:latin typeface="Segoe Script"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836712"/>
            <a:ext cx="4608512" cy="2862322"/>
          </a:xfrm>
          <a:prstGeom prst="rect">
            <a:avLst/>
          </a:prstGeom>
        </p:spPr>
        <p:txBody>
          <a:bodyPr wrap="square">
            <a:spAutoFit/>
          </a:bodyPr>
          <a:lstStyle/>
          <a:p>
            <a:pPr algn="just"/>
            <a:r>
              <a:rPr lang="ru-RU" dirty="0" smtClean="0"/>
              <a:t>Ньютон первый создал основы дифференциального и интегрального исчислений, создал основы теории всемирного тяготения, новую теорию света и цветов. В его трудах по математике приведено решение таких вопросов, как нахождение экстремумов функций, точек перегиба, уравнений касательных и приведены методы решения простейших дифференциальных уравнений. </a:t>
            </a:r>
            <a:endParaRPr lang="ru-RU" dirty="0"/>
          </a:p>
        </p:txBody>
      </p:sp>
      <p:pic>
        <p:nvPicPr>
          <p:cNvPr id="3" name="Picture 6" descr="ÐÐ°ÑÑÐ¸Ð½ÐºÐ¸ Ð¿Ð¾ Ð·Ð°Ð¿ÑÐ¾ÑÑ Ð½ÑÑÑÐ¾Ð½"/>
          <p:cNvPicPr>
            <a:picLocks noChangeAspect="1" noChangeArrowheads="1"/>
          </p:cNvPicPr>
          <p:nvPr/>
        </p:nvPicPr>
        <p:blipFill>
          <a:blip r:embed="rId2" cstate="print"/>
          <a:srcRect/>
          <a:stretch>
            <a:fillRect/>
          </a:stretch>
        </p:blipFill>
        <p:spPr bwMode="auto">
          <a:xfrm>
            <a:off x="1043608" y="548680"/>
            <a:ext cx="2474913" cy="3024188"/>
          </a:xfrm>
          <a:prstGeom prst="rect">
            <a:avLst/>
          </a:prstGeom>
          <a:noFill/>
          <a:ln w="9525">
            <a:noFill/>
            <a:miter lim="800000"/>
            <a:headEnd/>
            <a:tailEnd/>
          </a:ln>
        </p:spPr>
      </p:pic>
      <p:sp>
        <p:nvSpPr>
          <p:cNvPr id="4" name="Прямоугольник 3"/>
          <p:cNvSpPr/>
          <p:nvPr/>
        </p:nvSpPr>
        <p:spPr>
          <a:xfrm>
            <a:off x="755576" y="3645024"/>
            <a:ext cx="3312368" cy="923330"/>
          </a:xfrm>
          <a:prstGeom prst="rect">
            <a:avLst/>
          </a:prstGeom>
        </p:spPr>
        <p:txBody>
          <a:bodyPr wrap="square">
            <a:spAutoFit/>
          </a:bodyPr>
          <a:lstStyle/>
          <a:p>
            <a:pPr algn="ctr"/>
            <a:r>
              <a:rPr lang="ru-RU" dirty="0" smtClean="0"/>
              <a:t>Исаак Ньютон</a:t>
            </a:r>
          </a:p>
          <a:p>
            <a:pPr algn="ctr"/>
            <a:r>
              <a:rPr lang="ru-RU" dirty="0" smtClean="0"/>
              <a:t>английский физик  и математик (1643-1727 гг.)</a:t>
            </a:r>
            <a:endParaRPr lang="ru-RU" dirty="0"/>
          </a:p>
        </p:txBody>
      </p:sp>
      <p:pic>
        <p:nvPicPr>
          <p:cNvPr id="5" name="Рисунок 4" descr="chats-libres-silhouettes_23-2147493982.jpg">
            <a:hlinkClick r:id="rId3" action="ppaction://hlinksldjump"/>
          </p:cNvPr>
          <p:cNvPicPr>
            <a:picLocks noChangeAspect="1"/>
          </p:cNvPicPr>
          <p:nvPr/>
        </p:nvPicPr>
        <p:blipFill>
          <a:blip r:embed="rId4" cstate="print"/>
          <a:srcRect l="65699" t="34301" r="25847" b="54830"/>
          <a:stretch>
            <a:fillRect/>
          </a:stretch>
        </p:blipFill>
        <p:spPr>
          <a:xfrm>
            <a:off x="6732240" y="4941167"/>
            <a:ext cx="864096" cy="1110981"/>
          </a:xfrm>
          <a:prstGeom prst="rect">
            <a:avLst/>
          </a:prstGeom>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idx="4294967295"/>
          </p:nvPr>
        </p:nvSpPr>
        <p:spPr>
          <a:xfrm>
            <a:off x="900113" y="260350"/>
            <a:ext cx="7329487" cy="576263"/>
          </a:xfrm>
        </p:spPr>
        <p:txBody>
          <a:bodyPr/>
          <a:lstStyle/>
          <a:p>
            <a:pPr eaLnBrk="1" hangingPunct="1"/>
            <a:r>
              <a:rPr lang="ru-RU" sz="2800" b="1" smtClean="0">
                <a:solidFill>
                  <a:srgbClr val="008080"/>
                </a:solidFill>
                <a:latin typeface="Gabriola" pitchFamily="82" charset="0"/>
              </a:rPr>
              <a:t>Знания имейте отличные,  решайте задачи  различные</a:t>
            </a:r>
          </a:p>
        </p:txBody>
      </p:sp>
      <p:pic>
        <p:nvPicPr>
          <p:cNvPr id="14339" name="Picture 2"/>
          <p:cNvPicPr>
            <a:picLocks noChangeAspect="1" noChangeArrowheads="1"/>
          </p:cNvPicPr>
          <p:nvPr/>
        </p:nvPicPr>
        <p:blipFill>
          <a:blip r:embed="rId2" cstate="print"/>
          <a:srcRect l="16214"/>
          <a:stretch>
            <a:fillRect/>
          </a:stretch>
        </p:blipFill>
        <p:spPr bwMode="auto">
          <a:xfrm>
            <a:off x="1763713" y="908050"/>
            <a:ext cx="5953125" cy="1584325"/>
          </a:xfrm>
          <a:prstGeom prst="rect">
            <a:avLst/>
          </a:prstGeom>
          <a:noFill/>
          <a:ln w="9525">
            <a:noFill/>
            <a:miter lim="800000"/>
            <a:headEnd/>
            <a:tailEnd/>
          </a:ln>
        </p:spPr>
      </p:pic>
      <p:sp>
        <p:nvSpPr>
          <p:cNvPr id="15364" name="TextBox 4"/>
          <p:cNvSpPr txBox="1">
            <a:spLocks noChangeArrowheads="1"/>
          </p:cNvSpPr>
          <p:nvPr/>
        </p:nvSpPr>
        <p:spPr bwMode="auto">
          <a:xfrm>
            <a:off x="1042988" y="2565400"/>
            <a:ext cx="7416800" cy="461963"/>
          </a:xfrm>
          <a:prstGeom prst="rect">
            <a:avLst/>
          </a:prstGeom>
          <a:noFill/>
          <a:ln w="9525">
            <a:noFill/>
            <a:miter lim="800000"/>
            <a:headEnd/>
            <a:tailEnd/>
          </a:ln>
        </p:spPr>
        <p:txBody>
          <a:bodyPr>
            <a:spAutoFit/>
          </a:bodyPr>
          <a:lstStyle/>
          <a:p>
            <a:r>
              <a:rPr lang="ru-RU" sz="2400" b="1">
                <a:solidFill>
                  <a:srgbClr val="CC0000"/>
                </a:solidFill>
                <a:latin typeface="Segoe Script" pitchFamily="34" charset="0"/>
              </a:rPr>
              <a:t>Задачи урока</a:t>
            </a:r>
          </a:p>
        </p:txBody>
      </p:sp>
      <p:sp>
        <p:nvSpPr>
          <p:cNvPr id="5" name="TextBox 4"/>
          <p:cNvSpPr txBox="1">
            <a:spLocks noChangeArrowheads="1"/>
          </p:cNvSpPr>
          <p:nvPr/>
        </p:nvSpPr>
        <p:spPr bwMode="auto">
          <a:xfrm>
            <a:off x="971550" y="3163888"/>
            <a:ext cx="7777163" cy="1200150"/>
          </a:xfrm>
          <a:prstGeom prst="rect">
            <a:avLst/>
          </a:prstGeom>
          <a:noFill/>
          <a:ln w="9525">
            <a:noFill/>
            <a:miter lim="800000"/>
            <a:headEnd/>
            <a:tailEnd/>
          </a:ln>
        </p:spPr>
        <p:txBody>
          <a:bodyPr>
            <a:spAutoFit/>
          </a:bodyPr>
          <a:lstStyle/>
          <a:p>
            <a:r>
              <a:rPr lang="ru-RU">
                <a:latin typeface="Segoe Script" pitchFamily="34" charset="0"/>
              </a:rPr>
              <a:t>Повторение нахождения производной функции, правила дифференцирования, физический и геометрический смысл производной. Отработка навыков нахождения производной с помощью графиков функций.</a:t>
            </a:r>
          </a:p>
        </p:txBody>
      </p:sp>
      <p:sp>
        <p:nvSpPr>
          <p:cNvPr id="6" name="Прямоугольник 5"/>
          <p:cNvSpPr>
            <a:spLocks noChangeArrowheads="1"/>
          </p:cNvSpPr>
          <p:nvPr/>
        </p:nvSpPr>
        <p:spPr bwMode="auto">
          <a:xfrm>
            <a:off x="971550" y="4581525"/>
            <a:ext cx="7921625" cy="922338"/>
          </a:xfrm>
          <a:prstGeom prst="rect">
            <a:avLst/>
          </a:prstGeom>
          <a:noFill/>
          <a:ln w="9525">
            <a:noFill/>
            <a:miter lim="800000"/>
            <a:headEnd/>
            <a:tailEnd/>
          </a:ln>
        </p:spPr>
        <p:txBody>
          <a:bodyPr>
            <a:spAutoFit/>
          </a:bodyPr>
          <a:lstStyle/>
          <a:p>
            <a:r>
              <a:rPr lang="ru-RU" dirty="0">
                <a:latin typeface="Segoe Script" pitchFamily="34" charset="0"/>
              </a:rPr>
              <a:t>Развитие зрительного анализа, внимания, абстрактно-логического мышления, умения анализировать и делать выводы.</a:t>
            </a:r>
          </a:p>
        </p:txBody>
      </p:sp>
      <p:sp>
        <p:nvSpPr>
          <p:cNvPr id="7" name="Прямоугольник 6"/>
          <p:cNvSpPr>
            <a:spLocks noChangeArrowheads="1"/>
          </p:cNvSpPr>
          <p:nvPr/>
        </p:nvSpPr>
        <p:spPr bwMode="auto">
          <a:xfrm>
            <a:off x="971600" y="5733256"/>
            <a:ext cx="7848600" cy="923330"/>
          </a:xfrm>
          <a:prstGeom prst="rect">
            <a:avLst/>
          </a:prstGeom>
          <a:noFill/>
          <a:ln w="9525">
            <a:noFill/>
            <a:miter lim="800000"/>
            <a:headEnd/>
            <a:tailEnd/>
          </a:ln>
        </p:spPr>
        <p:txBody>
          <a:bodyPr>
            <a:spAutoFit/>
          </a:bodyPr>
          <a:lstStyle/>
          <a:p>
            <a:r>
              <a:rPr lang="ru-RU" dirty="0">
                <a:latin typeface="Segoe Script" pitchFamily="34" charset="0"/>
              </a:rPr>
              <a:t>Развитие коммуникативных </a:t>
            </a:r>
            <a:r>
              <a:rPr lang="ru-RU" dirty="0" smtClean="0">
                <a:latin typeface="Segoe Script" pitchFamily="34" charset="0"/>
              </a:rPr>
              <a:t>умений, </a:t>
            </a:r>
            <a:r>
              <a:rPr lang="ru-RU" dirty="0">
                <a:latin typeface="Segoe Script" pitchFamily="34" charset="0"/>
              </a:rPr>
              <a:t>умение слушать, проявлять активности, </a:t>
            </a:r>
            <a:r>
              <a:rPr lang="ru-RU" dirty="0" smtClean="0">
                <a:latin typeface="Segoe Script" pitchFamily="34" charset="0"/>
              </a:rPr>
              <a:t>умения самостоятельно оценивать себя.</a:t>
            </a:r>
            <a:endParaRPr lang="ru-RU" dirty="0">
              <a:latin typeface="Segoe Script" pitchFamily="34" charset="0"/>
            </a:endParaRPr>
          </a:p>
        </p:txBody>
      </p:sp>
      <p:sp>
        <p:nvSpPr>
          <p:cNvPr id="14344" name="TextBox 7"/>
          <p:cNvSpPr txBox="1">
            <a:spLocks noChangeArrowheads="1"/>
          </p:cNvSpPr>
          <p:nvPr/>
        </p:nvSpPr>
        <p:spPr bwMode="auto">
          <a:xfrm>
            <a:off x="1979613" y="1844675"/>
            <a:ext cx="576262" cy="523875"/>
          </a:xfrm>
          <a:prstGeom prst="rect">
            <a:avLst/>
          </a:prstGeom>
          <a:noFill/>
          <a:ln w="9525">
            <a:noFill/>
            <a:miter lim="800000"/>
            <a:headEnd/>
            <a:tailEnd/>
          </a:ln>
        </p:spPr>
        <p:txBody>
          <a:bodyPr>
            <a:spAutoFit/>
          </a:bodyPr>
          <a:lstStyle/>
          <a:p>
            <a:r>
              <a:rPr lang="ru-RU" sz="2800">
                <a:latin typeface="Segoe Script" pitchFamily="34" charset="0"/>
              </a:rPr>
              <a:t>З</a:t>
            </a:r>
          </a:p>
        </p:txBody>
      </p:sp>
      <p:sp>
        <p:nvSpPr>
          <p:cNvPr id="14345" name="TextBox 8"/>
          <p:cNvSpPr txBox="1">
            <a:spLocks noChangeArrowheads="1"/>
          </p:cNvSpPr>
          <p:nvPr/>
        </p:nvSpPr>
        <p:spPr bwMode="auto">
          <a:xfrm>
            <a:off x="2916238" y="1773238"/>
            <a:ext cx="576262" cy="522287"/>
          </a:xfrm>
          <a:prstGeom prst="rect">
            <a:avLst/>
          </a:prstGeom>
          <a:noFill/>
          <a:ln w="9525">
            <a:noFill/>
            <a:miter lim="800000"/>
            <a:headEnd/>
            <a:tailEnd/>
          </a:ln>
        </p:spPr>
        <p:txBody>
          <a:bodyPr>
            <a:spAutoFit/>
          </a:bodyPr>
          <a:lstStyle/>
          <a:p>
            <a:r>
              <a:rPr lang="ru-RU" sz="2800">
                <a:latin typeface="Segoe Script" pitchFamily="34" charset="0"/>
              </a:rPr>
              <a:t>А</a:t>
            </a:r>
          </a:p>
        </p:txBody>
      </p:sp>
      <p:sp>
        <p:nvSpPr>
          <p:cNvPr id="14346" name="TextBox 9"/>
          <p:cNvSpPr txBox="1">
            <a:spLocks noChangeArrowheads="1"/>
          </p:cNvSpPr>
          <p:nvPr/>
        </p:nvSpPr>
        <p:spPr bwMode="auto">
          <a:xfrm>
            <a:off x="3924300" y="1773238"/>
            <a:ext cx="576263" cy="522287"/>
          </a:xfrm>
          <a:prstGeom prst="rect">
            <a:avLst/>
          </a:prstGeom>
          <a:noFill/>
          <a:ln w="9525">
            <a:noFill/>
            <a:miter lim="800000"/>
            <a:headEnd/>
            <a:tailEnd/>
          </a:ln>
        </p:spPr>
        <p:txBody>
          <a:bodyPr>
            <a:spAutoFit/>
          </a:bodyPr>
          <a:lstStyle/>
          <a:p>
            <a:r>
              <a:rPr lang="ru-RU" sz="2800">
                <a:latin typeface="Segoe Script" pitchFamily="34" charset="0"/>
              </a:rPr>
              <a:t>Д</a:t>
            </a:r>
          </a:p>
        </p:txBody>
      </p:sp>
      <p:sp>
        <p:nvSpPr>
          <p:cNvPr id="14347" name="TextBox 10"/>
          <p:cNvSpPr txBox="1">
            <a:spLocks noChangeArrowheads="1"/>
          </p:cNvSpPr>
          <p:nvPr/>
        </p:nvSpPr>
        <p:spPr bwMode="auto">
          <a:xfrm>
            <a:off x="4859338" y="1773238"/>
            <a:ext cx="576262" cy="522287"/>
          </a:xfrm>
          <a:prstGeom prst="rect">
            <a:avLst/>
          </a:prstGeom>
          <a:noFill/>
          <a:ln w="9525">
            <a:noFill/>
            <a:miter lim="800000"/>
            <a:headEnd/>
            <a:tailEnd/>
          </a:ln>
        </p:spPr>
        <p:txBody>
          <a:bodyPr>
            <a:spAutoFit/>
          </a:bodyPr>
          <a:lstStyle/>
          <a:p>
            <a:r>
              <a:rPr lang="ru-RU" sz="2800">
                <a:latin typeface="Segoe Script" pitchFamily="34" charset="0"/>
              </a:rPr>
              <a:t>А</a:t>
            </a:r>
          </a:p>
        </p:txBody>
      </p:sp>
      <p:sp>
        <p:nvSpPr>
          <p:cNvPr id="14348" name="TextBox 11"/>
          <p:cNvSpPr txBox="1">
            <a:spLocks noChangeArrowheads="1"/>
          </p:cNvSpPr>
          <p:nvPr/>
        </p:nvSpPr>
        <p:spPr bwMode="auto">
          <a:xfrm>
            <a:off x="5795963" y="1700213"/>
            <a:ext cx="639762" cy="523875"/>
          </a:xfrm>
          <a:prstGeom prst="rect">
            <a:avLst/>
          </a:prstGeom>
          <a:noFill/>
          <a:ln w="9525">
            <a:noFill/>
            <a:miter lim="800000"/>
            <a:headEnd/>
            <a:tailEnd/>
          </a:ln>
        </p:spPr>
        <p:txBody>
          <a:bodyPr>
            <a:spAutoFit/>
          </a:bodyPr>
          <a:lstStyle/>
          <a:p>
            <a:r>
              <a:rPr lang="ru-RU" sz="2800">
                <a:latin typeface="Segoe Script" pitchFamily="34" charset="0"/>
              </a:rPr>
              <a:t>Ч</a:t>
            </a:r>
          </a:p>
        </p:txBody>
      </p:sp>
      <p:sp>
        <p:nvSpPr>
          <p:cNvPr id="14349" name="TextBox 12"/>
          <p:cNvSpPr txBox="1">
            <a:spLocks noChangeArrowheads="1"/>
          </p:cNvSpPr>
          <p:nvPr/>
        </p:nvSpPr>
        <p:spPr bwMode="auto">
          <a:xfrm>
            <a:off x="6875463" y="1700213"/>
            <a:ext cx="504825" cy="523875"/>
          </a:xfrm>
          <a:prstGeom prst="rect">
            <a:avLst/>
          </a:prstGeom>
          <a:noFill/>
          <a:ln w="9525">
            <a:noFill/>
            <a:miter lim="800000"/>
            <a:headEnd/>
            <a:tailEnd/>
          </a:ln>
        </p:spPr>
        <p:txBody>
          <a:bodyPr>
            <a:spAutoFit/>
          </a:bodyPr>
          <a:lstStyle/>
          <a:p>
            <a:r>
              <a:rPr lang="ru-RU" sz="2800">
                <a:latin typeface="Segoe Script" pitchFamily="34" charset="0"/>
              </a:rPr>
              <a:t>И</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par>
                          <p:cTn id="15" fill="hold">
                            <p:stCondLst>
                              <p:cond delay="672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par>
                          <p:cTn id="21" fill="hold">
                            <p:stCondLst>
                              <p:cond delay="1076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717032"/>
            <a:ext cx="3312368" cy="923330"/>
          </a:xfrm>
          <a:prstGeom prst="rect">
            <a:avLst/>
          </a:prstGeom>
        </p:spPr>
        <p:txBody>
          <a:bodyPr wrap="square">
            <a:spAutoFit/>
          </a:bodyPr>
          <a:lstStyle/>
          <a:p>
            <a:pPr algn="ctr"/>
            <a:r>
              <a:rPr lang="ru-RU" dirty="0" smtClean="0"/>
              <a:t>Вильгельм Лейбниц  </a:t>
            </a:r>
            <a:endParaRPr lang="ru-RU" dirty="0" smtClean="0"/>
          </a:p>
          <a:p>
            <a:pPr algn="ctr"/>
            <a:r>
              <a:rPr lang="ru-RU" dirty="0" smtClean="0"/>
              <a:t>немецкий математик </a:t>
            </a:r>
            <a:r>
              <a:rPr lang="ru-RU" dirty="0" smtClean="0"/>
              <a:t>и физик  (1646-1716 гг.)</a:t>
            </a:r>
            <a:endParaRPr lang="ru-RU" dirty="0"/>
          </a:p>
        </p:txBody>
      </p:sp>
      <p:pic>
        <p:nvPicPr>
          <p:cNvPr id="5" name="Picture 8" descr="ÐÐ°ÑÑÐ¸Ð½ÐºÐ¸ Ð¿Ð¾ Ð·Ð°Ð¿ÑÐ¾ÑÑ Ð»ÐµÐ¹Ð±Ð½Ð¸Ñ"/>
          <p:cNvPicPr>
            <a:picLocks noChangeAspect="1" noChangeArrowheads="1"/>
          </p:cNvPicPr>
          <p:nvPr/>
        </p:nvPicPr>
        <p:blipFill>
          <a:blip r:embed="rId2" cstate="print"/>
          <a:srcRect l="3937" t="2885" r="1564" b="4781"/>
          <a:stretch>
            <a:fillRect/>
          </a:stretch>
        </p:blipFill>
        <p:spPr bwMode="auto">
          <a:xfrm>
            <a:off x="1331640" y="764704"/>
            <a:ext cx="1998663" cy="2665413"/>
          </a:xfrm>
          <a:prstGeom prst="rect">
            <a:avLst/>
          </a:prstGeom>
          <a:noFill/>
          <a:ln w="9525">
            <a:noFill/>
            <a:miter lim="800000"/>
            <a:headEnd/>
            <a:tailEnd/>
          </a:ln>
        </p:spPr>
      </p:pic>
      <p:sp>
        <p:nvSpPr>
          <p:cNvPr id="6" name="Прямоугольник 5"/>
          <p:cNvSpPr/>
          <p:nvPr/>
        </p:nvSpPr>
        <p:spPr>
          <a:xfrm>
            <a:off x="3851920" y="476672"/>
            <a:ext cx="4572000" cy="4247317"/>
          </a:xfrm>
          <a:prstGeom prst="rect">
            <a:avLst/>
          </a:prstGeom>
        </p:spPr>
        <p:txBody>
          <a:bodyPr>
            <a:spAutoFit/>
          </a:bodyPr>
          <a:lstStyle/>
          <a:p>
            <a:pPr algn="just"/>
            <a:r>
              <a:rPr lang="ru-RU" dirty="0" smtClean="0"/>
              <a:t>Сначала Лейбниц интересовался только философией. В 1666 году получил звание доктора юридических наук. Первые его математические труды были написаны в 1668 и 1671 годах. Математическое образование Лейбниц получил в Париже и Лондоне. В Париже Лейбниц сделал счетную машину. </a:t>
            </a:r>
            <a:endParaRPr lang="ru-RU" dirty="0" smtClean="0"/>
          </a:p>
          <a:p>
            <a:pPr algn="just"/>
            <a:r>
              <a:rPr lang="ru-RU" dirty="0" smtClean="0"/>
              <a:t>	</a:t>
            </a:r>
            <a:r>
              <a:rPr lang="ru-RU" dirty="0" smtClean="0"/>
              <a:t>Создание </a:t>
            </a:r>
            <a:r>
              <a:rPr lang="ru-RU" dirty="0" smtClean="0"/>
              <a:t>дифференциального и интегрального исчисления является достижением в его жизни. Он открыл геометрический смысл производной. Лейбниц пришел к открытию производной при решении вопроса о нахождении касательной к кривой. </a:t>
            </a:r>
            <a:endParaRPr lang="ru-RU" dirty="0"/>
          </a:p>
        </p:txBody>
      </p:sp>
      <p:pic>
        <p:nvPicPr>
          <p:cNvPr id="7" name="Рисунок 6" descr="chats-libres-silhouettes_23-2147493982.jpg">
            <a:hlinkClick r:id="rId3" action="ppaction://hlinksldjump"/>
          </p:cNvPr>
          <p:cNvPicPr>
            <a:picLocks noChangeAspect="1"/>
          </p:cNvPicPr>
          <p:nvPr/>
        </p:nvPicPr>
        <p:blipFill>
          <a:blip r:embed="rId4" cstate="print"/>
          <a:srcRect l="65699" t="34301" r="25847" b="54830"/>
          <a:stretch>
            <a:fillRect/>
          </a:stretch>
        </p:blipFill>
        <p:spPr>
          <a:xfrm>
            <a:off x="6732240" y="4941167"/>
            <a:ext cx="864096" cy="1110981"/>
          </a:xfrm>
          <a:prstGeom prst="rect">
            <a:avLst/>
          </a:prstGeom>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4"/>
          <p:cNvSpPr>
            <a:spLocks noGrp="1"/>
          </p:cNvSpPr>
          <p:nvPr>
            <p:ph type="ctrTitle"/>
          </p:nvPr>
        </p:nvSpPr>
        <p:spPr>
          <a:xfrm>
            <a:off x="971550" y="188913"/>
            <a:ext cx="7772400" cy="476250"/>
          </a:xfrm>
        </p:spPr>
        <p:txBody>
          <a:bodyPr/>
          <a:lstStyle/>
          <a:p>
            <a:pPr eaLnBrk="1" hangingPunct="1"/>
            <a:r>
              <a:rPr lang="ru-RU" sz="4800" b="1" smtClean="0">
                <a:solidFill>
                  <a:srgbClr val="008080"/>
                </a:solidFill>
                <a:latin typeface="Gabriola" pitchFamily="82" charset="0"/>
              </a:rPr>
              <a:t>Шуточные  вопросы</a:t>
            </a:r>
          </a:p>
        </p:txBody>
      </p:sp>
      <p:pic>
        <p:nvPicPr>
          <p:cNvPr id="15363" name="Рисунок 9" descr="paw-163683_960_720.jpg"/>
          <p:cNvPicPr>
            <a:picLocks noChangeAspect="1"/>
          </p:cNvPicPr>
          <p:nvPr/>
        </p:nvPicPr>
        <p:blipFill>
          <a:blip r:embed="rId2" cstate="print"/>
          <a:srcRect/>
          <a:stretch>
            <a:fillRect/>
          </a:stretch>
        </p:blipFill>
        <p:spPr bwMode="auto">
          <a:xfrm>
            <a:off x="6875463" y="5516563"/>
            <a:ext cx="1873250" cy="1120775"/>
          </a:xfrm>
          <a:prstGeom prst="rect">
            <a:avLst/>
          </a:prstGeom>
          <a:noFill/>
          <a:ln w="9525">
            <a:noFill/>
            <a:miter lim="800000"/>
            <a:headEnd/>
            <a:tailEnd/>
          </a:ln>
        </p:spPr>
      </p:pic>
      <p:sp>
        <p:nvSpPr>
          <p:cNvPr id="16388" name="Подзаголовок 10"/>
          <p:cNvSpPr>
            <a:spLocks noGrp="1"/>
          </p:cNvSpPr>
          <p:nvPr>
            <p:ph type="subTitle" idx="1"/>
          </p:nvPr>
        </p:nvSpPr>
        <p:spPr>
          <a:xfrm>
            <a:off x="1403350" y="836613"/>
            <a:ext cx="7272338" cy="360362"/>
          </a:xfrm>
        </p:spPr>
        <p:txBody>
          <a:bodyPr/>
          <a:lstStyle/>
          <a:p>
            <a:pPr algn="l"/>
            <a:r>
              <a:rPr lang="ru-RU" sz="1800" smtClean="0">
                <a:latin typeface="Segoe Print" pitchFamily="2" charset="0"/>
              </a:rPr>
              <a:t>Какое колесо не крутится при правом развороте? </a:t>
            </a:r>
          </a:p>
          <a:p>
            <a:pPr eaLnBrk="1" hangingPunct="1"/>
            <a:endParaRPr lang="ru-RU" smtClean="0"/>
          </a:p>
        </p:txBody>
      </p:sp>
      <p:pic>
        <p:nvPicPr>
          <p:cNvPr id="15365" name="Рисунок 4" descr="chats-libres-silhouettes_23-2147493982.jpg"/>
          <p:cNvPicPr>
            <a:picLocks noChangeAspect="1"/>
          </p:cNvPicPr>
          <p:nvPr/>
        </p:nvPicPr>
        <p:blipFill>
          <a:blip r:embed="rId3" cstate="print"/>
          <a:srcRect l="63284" t="59660" r="25847" b="34302"/>
          <a:stretch>
            <a:fillRect/>
          </a:stretch>
        </p:blipFill>
        <p:spPr bwMode="auto">
          <a:xfrm>
            <a:off x="827088" y="836613"/>
            <a:ext cx="519112" cy="288925"/>
          </a:xfrm>
          <a:prstGeom prst="rect">
            <a:avLst/>
          </a:prstGeom>
          <a:noFill/>
          <a:ln w="9525">
            <a:noFill/>
            <a:miter lim="800000"/>
            <a:headEnd/>
            <a:tailEnd/>
          </a:ln>
        </p:spPr>
      </p:pic>
      <p:pic>
        <p:nvPicPr>
          <p:cNvPr id="15366" name="Рисунок 5" descr="chats-libres-silhouettes_23-2147493982.jpg"/>
          <p:cNvPicPr>
            <a:picLocks noChangeAspect="1"/>
          </p:cNvPicPr>
          <p:nvPr/>
        </p:nvPicPr>
        <p:blipFill>
          <a:blip r:embed="rId3" cstate="print"/>
          <a:srcRect l="63284" t="59660" r="25847" b="34302"/>
          <a:stretch>
            <a:fillRect/>
          </a:stretch>
        </p:blipFill>
        <p:spPr bwMode="auto">
          <a:xfrm>
            <a:off x="827088" y="1484313"/>
            <a:ext cx="519112" cy="288925"/>
          </a:xfrm>
          <a:prstGeom prst="rect">
            <a:avLst/>
          </a:prstGeom>
          <a:noFill/>
          <a:ln w="9525">
            <a:noFill/>
            <a:miter lim="800000"/>
            <a:headEnd/>
            <a:tailEnd/>
          </a:ln>
        </p:spPr>
      </p:pic>
      <p:pic>
        <p:nvPicPr>
          <p:cNvPr id="15367" name="Рисунок 6" descr="chats-libres-silhouettes_23-2147493982.jpg"/>
          <p:cNvPicPr>
            <a:picLocks noChangeAspect="1"/>
          </p:cNvPicPr>
          <p:nvPr/>
        </p:nvPicPr>
        <p:blipFill>
          <a:blip r:embed="rId3" cstate="print"/>
          <a:srcRect l="63284" t="59660" r="25847" b="34302"/>
          <a:stretch>
            <a:fillRect/>
          </a:stretch>
        </p:blipFill>
        <p:spPr bwMode="auto">
          <a:xfrm>
            <a:off x="827088" y="2205038"/>
            <a:ext cx="519112" cy="287337"/>
          </a:xfrm>
          <a:prstGeom prst="rect">
            <a:avLst/>
          </a:prstGeom>
          <a:noFill/>
          <a:ln w="9525">
            <a:noFill/>
            <a:miter lim="800000"/>
            <a:headEnd/>
            <a:tailEnd/>
          </a:ln>
        </p:spPr>
      </p:pic>
      <p:pic>
        <p:nvPicPr>
          <p:cNvPr id="15368" name="Рисунок 7" descr="chats-libres-silhouettes_23-2147493982.jpg"/>
          <p:cNvPicPr>
            <a:picLocks noChangeAspect="1"/>
          </p:cNvPicPr>
          <p:nvPr/>
        </p:nvPicPr>
        <p:blipFill>
          <a:blip r:embed="rId3" cstate="print"/>
          <a:srcRect l="63284" t="59660" r="25847" b="34302"/>
          <a:stretch>
            <a:fillRect/>
          </a:stretch>
        </p:blipFill>
        <p:spPr bwMode="auto">
          <a:xfrm>
            <a:off x="827088" y="3068638"/>
            <a:ext cx="519112" cy="288925"/>
          </a:xfrm>
          <a:prstGeom prst="rect">
            <a:avLst/>
          </a:prstGeom>
          <a:noFill/>
          <a:ln w="9525">
            <a:noFill/>
            <a:miter lim="800000"/>
            <a:headEnd/>
            <a:tailEnd/>
          </a:ln>
        </p:spPr>
      </p:pic>
      <p:pic>
        <p:nvPicPr>
          <p:cNvPr id="15369" name="Рисунок 8" descr="chats-libres-silhouettes_23-2147493982.jpg"/>
          <p:cNvPicPr>
            <a:picLocks noChangeAspect="1"/>
          </p:cNvPicPr>
          <p:nvPr/>
        </p:nvPicPr>
        <p:blipFill>
          <a:blip r:embed="rId3" cstate="print"/>
          <a:srcRect l="63284" t="59660" r="25847" b="34302"/>
          <a:stretch>
            <a:fillRect/>
          </a:stretch>
        </p:blipFill>
        <p:spPr bwMode="auto">
          <a:xfrm>
            <a:off x="827088" y="3716338"/>
            <a:ext cx="519112" cy="288925"/>
          </a:xfrm>
          <a:prstGeom prst="rect">
            <a:avLst/>
          </a:prstGeom>
          <a:noFill/>
          <a:ln w="9525">
            <a:noFill/>
            <a:miter lim="800000"/>
            <a:headEnd/>
            <a:tailEnd/>
          </a:ln>
        </p:spPr>
      </p:pic>
      <p:pic>
        <p:nvPicPr>
          <p:cNvPr id="15370" name="Рисунок 9" descr="chats-libres-silhouettes_23-2147493982.jpg"/>
          <p:cNvPicPr>
            <a:picLocks noChangeAspect="1"/>
          </p:cNvPicPr>
          <p:nvPr/>
        </p:nvPicPr>
        <p:blipFill>
          <a:blip r:embed="rId3" cstate="print"/>
          <a:srcRect l="63284" t="59660" r="25847" b="34302"/>
          <a:stretch>
            <a:fillRect/>
          </a:stretch>
        </p:blipFill>
        <p:spPr bwMode="auto">
          <a:xfrm>
            <a:off x="827088" y="4437063"/>
            <a:ext cx="519112" cy="287337"/>
          </a:xfrm>
          <a:prstGeom prst="rect">
            <a:avLst/>
          </a:prstGeom>
          <a:noFill/>
          <a:ln w="9525">
            <a:noFill/>
            <a:miter lim="800000"/>
            <a:headEnd/>
            <a:tailEnd/>
          </a:ln>
        </p:spPr>
      </p:pic>
      <p:pic>
        <p:nvPicPr>
          <p:cNvPr id="15371" name="Рисунок 10" descr="chats-libres-silhouettes_23-2147493982.jpg"/>
          <p:cNvPicPr>
            <a:picLocks noChangeAspect="1"/>
          </p:cNvPicPr>
          <p:nvPr/>
        </p:nvPicPr>
        <p:blipFill>
          <a:blip r:embed="rId3" cstate="print"/>
          <a:srcRect l="63284" t="59660" r="25847" b="34302"/>
          <a:stretch>
            <a:fillRect/>
          </a:stretch>
        </p:blipFill>
        <p:spPr bwMode="auto">
          <a:xfrm>
            <a:off x="827088" y="5013325"/>
            <a:ext cx="519112" cy="287338"/>
          </a:xfrm>
          <a:prstGeom prst="rect">
            <a:avLst/>
          </a:prstGeom>
          <a:noFill/>
          <a:ln w="9525">
            <a:noFill/>
            <a:miter lim="800000"/>
            <a:headEnd/>
            <a:tailEnd/>
          </a:ln>
        </p:spPr>
      </p:pic>
      <p:pic>
        <p:nvPicPr>
          <p:cNvPr id="15372" name="Рисунок 11" descr="chats-libres-silhouettes_23-2147493982.jpg"/>
          <p:cNvPicPr>
            <a:picLocks noChangeAspect="1"/>
          </p:cNvPicPr>
          <p:nvPr/>
        </p:nvPicPr>
        <p:blipFill>
          <a:blip r:embed="rId3" cstate="print"/>
          <a:srcRect l="63284" t="59660" r="25847" b="34302"/>
          <a:stretch>
            <a:fillRect/>
          </a:stretch>
        </p:blipFill>
        <p:spPr bwMode="auto">
          <a:xfrm>
            <a:off x="827088" y="5661025"/>
            <a:ext cx="519112" cy="288925"/>
          </a:xfrm>
          <a:prstGeom prst="rect">
            <a:avLst/>
          </a:prstGeom>
          <a:noFill/>
          <a:ln w="9525">
            <a:noFill/>
            <a:miter lim="800000"/>
            <a:headEnd/>
            <a:tailEnd/>
          </a:ln>
        </p:spPr>
      </p:pic>
      <p:pic>
        <p:nvPicPr>
          <p:cNvPr id="15373" name="Рисунок 16" descr="ppt_a_016.jpg"/>
          <p:cNvPicPr>
            <a:picLocks noChangeAspect="1"/>
          </p:cNvPicPr>
          <p:nvPr/>
        </p:nvPicPr>
        <p:blipFill>
          <a:blip r:embed="rId4" cstate="print"/>
          <a:srcRect l="60960" t="17966" r="26543" b="72781"/>
          <a:stretch>
            <a:fillRect/>
          </a:stretch>
        </p:blipFill>
        <p:spPr bwMode="auto">
          <a:xfrm>
            <a:off x="827088" y="1196975"/>
            <a:ext cx="512762" cy="287338"/>
          </a:xfrm>
          <a:prstGeom prst="rect">
            <a:avLst/>
          </a:prstGeom>
          <a:noFill/>
          <a:ln w="9525">
            <a:noFill/>
            <a:miter lim="800000"/>
            <a:headEnd/>
            <a:tailEnd/>
          </a:ln>
        </p:spPr>
      </p:pic>
      <p:pic>
        <p:nvPicPr>
          <p:cNvPr id="15374" name="Рисунок 16" descr="ppt_a_016.jpg"/>
          <p:cNvPicPr>
            <a:picLocks noChangeAspect="1"/>
          </p:cNvPicPr>
          <p:nvPr/>
        </p:nvPicPr>
        <p:blipFill>
          <a:blip r:embed="rId4" cstate="print"/>
          <a:srcRect l="60960" t="17966" r="26543" b="72781"/>
          <a:stretch>
            <a:fillRect/>
          </a:stretch>
        </p:blipFill>
        <p:spPr bwMode="auto">
          <a:xfrm>
            <a:off x="827088" y="1844675"/>
            <a:ext cx="512762" cy="288925"/>
          </a:xfrm>
          <a:prstGeom prst="rect">
            <a:avLst/>
          </a:prstGeom>
          <a:noFill/>
          <a:ln w="9525">
            <a:noFill/>
            <a:miter lim="800000"/>
            <a:headEnd/>
            <a:tailEnd/>
          </a:ln>
        </p:spPr>
      </p:pic>
      <p:pic>
        <p:nvPicPr>
          <p:cNvPr id="15375" name="Рисунок 16" descr="ppt_a_016.jpg"/>
          <p:cNvPicPr>
            <a:picLocks noChangeAspect="1"/>
          </p:cNvPicPr>
          <p:nvPr/>
        </p:nvPicPr>
        <p:blipFill>
          <a:blip r:embed="rId4" cstate="print"/>
          <a:srcRect l="60960" t="17966" r="26543" b="72781"/>
          <a:stretch>
            <a:fillRect/>
          </a:stretch>
        </p:blipFill>
        <p:spPr bwMode="auto">
          <a:xfrm>
            <a:off x="827088" y="2708275"/>
            <a:ext cx="512762" cy="288925"/>
          </a:xfrm>
          <a:prstGeom prst="rect">
            <a:avLst/>
          </a:prstGeom>
          <a:noFill/>
          <a:ln w="9525">
            <a:noFill/>
            <a:miter lim="800000"/>
            <a:headEnd/>
            <a:tailEnd/>
          </a:ln>
        </p:spPr>
      </p:pic>
      <p:pic>
        <p:nvPicPr>
          <p:cNvPr id="15376" name="Рисунок 16" descr="ppt_a_016.jpg"/>
          <p:cNvPicPr>
            <a:picLocks noChangeAspect="1"/>
          </p:cNvPicPr>
          <p:nvPr/>
        </p:nvPicPr>
        <p:blipFill>
          <a:blip r:embed="rId4" cstate="print"/>
          <a:srcRect l="60960" t="17966" r="26543" b="72781"/>
          <a:stretch>
            <a:fillRect/>
          </a:stretch>
        </p:blipFill>
        <p:spPr bwMode="auto">
          <a:xfrm>
            <a:off x="827088" y="3429000"/>
            <a:ext cx="512762" cy="287338"/>
          </a:xfrm>
          <a:prstGeom prst="rect">
            <a:avLst/>
          </a:prstGeom>
          <a:noFill/>
          <a:ln w="9525">
            <a:noFill/>
            <a:miter lim="800000"/>
            <a:headEnd/>
            <a:tailEnd/>
          </a:ln>
        </p:spPr>
      </p:pic>
      <p:pic>
        <p:nvPicPr>
          <p:cNvPr id="15377" name="Рисунок 16" descr="ppt_a_016.jpg"/>
          <p:cNvPicPr>
            <a:picLocks noChangeAspect="1"/>
          </p:cNvPicPr>
          <p:nvPr/>
        </p:nvPicPr>
        <p:blipFill>
          <a:blip r:embed="rId4" cstate="print"/>
          <a:srcRect l="60960" t="17966" r="26543" b="72781"/>
          <a:stretch>
            <a:fillRect/>
          </a:stretch>
        </p:blipFill>
        <p:spPr bwMode="auto">
          <a:xfrm>
            <a:off x="900113" y="4076700"/>
            <a:ext cx="511175" cy="288925"/>
          </a:xfrm>
          <a:prstGeom prst="rect">
            <a:avLst/>
          </a:prstGeom>
          <a:noFill/>
          <a:ln w="9525">
            <a:noFill/>
            <a:miter lim="800000"/>
            <a:headEnd/>
            <a:tailEnd/>
          </a:ln>
        </p:spPr>
      </p:pic>
      <p:pic>
        <p:nvPicPr>
          <p:cNvPr id="15378" name="Рисунок 16" descr="ppt_a_016.jpg"/>
          <p:cNvPicPr>
            <a:picLocks noChangeAspect="1"/>
          </p:cNvPicPr>
          <p:nvPr/>
        </p:nvPicPr>
        <p:blipFill>
          <a:blip r:embed="rId4" cstate="print"/>
          <a:srcRect l="60960" t="17966" r="26543" b="72781"/>
          <a:stretch>
            <a:fillRect/>
          </a:stretch>
        </p:blipFill>
        <p:spPr bwMode="auto">
          <a:xfrm>
            <a:off x="6443663" y="4724400"/>
            <a:ext cx="512762" cy="288925"/>
          </a:xfrm>
          <a:prstGeom prst="rect">
            <a:avLst/>
          </a:prstGeom>
          <a:noFill/>
          <a:ln w="9525">
            <a:noFill/>
            <a:miter lim="800000"/>
            <a:headEnd/>
            <a:tailEnd/>
          </a:ln>
        </p:spPr>
      </p:pic>
      <p:pic>
        <p:nvPicPr>
          <p:cNvPr id="15379" name="Рисунок 16" descr="ppt_a_016.jpg"/>
          <p:cNvPicPr>
            <a:picLocks noChangeAspect="1"/>
          </p:cNvPicPr>
          <p:nvPr/>
        </p:nvPicPr>
        <p:blipFill>
          <a:blip r:embed="rId4" cstate="print"/>
          <a:srcRect l="60960" t="17966" r="26543" b="72781"/>
          <a:stretch>
            <a:fillRect/>
          </a:stretch>
        </p:blipFill>
        <p:spPr bwMode="auto">
          <a:xfrm>
            <a:off x="827088" y="5373688"/>
            <a:ext cx="512762" cy="287337"/>
          </a:xfrm>
          <a:prstGeom prst="rect">
            <a:avLst/>
          </a:prstGeom>
          <a:noFill/>
          <a:ln w="9525">
            <a:noFill/>
            <a:miter lim="800000"/>
            <a:headEnd/>
            <a:tailEnd/>
          </a:ln>
        </p:spPr>
      </p:pic>
      <p:pic>
        <p:nvPicPr>
          <p:cNvPr id="15380" name="Рисунок 16" descr="ppt_a_016.jpg"/>
          <p:cNvPicPr>
            <a:picLocks noChangeAspect="1"/>
          </p:cNvPicPr>
          <p:nvPr/>
        </p:nvPicPr>
        <p:blipFill>
          <a:blip r:embed="rId4" cstate="print"/>
          <a:srcRect l="60960" t="17966" r="26543" b="72781"/>
          <a:stretch>
            <a:fillRect/>
          </a:stretch>
        </p:blipFill>
        <p:spPr bwMode="auto">
          <a:xfrm>
            <a:off x="827088" y="6308725"/>
            <a:ext cx="512762" cy="333375"/>
          </a:xfrm>
          <a:prstGeom prst="rect">
            <a:avLst/>
          </a:prstGeom>
          <a:noFill/>
          <a:ln w="9525">
            <a:noFill/>
            <a:miter lim="800000"/>
            <a:headEnd/>
            <a:tailEnd/>
          </a:ln>
        </p:spPr>
      </p:pic>
      <p:sp>
        <p:nvSpPr>
          <p:cNvPr id="21" name="Прямоугольник 20"/>
          <p:cNvSpPr>
            <a:spLocks noChangeArrowheads="1"/>
          </p:cNvSpPr>
          <p:nvPr/>
        </p:nvSpPr>
        <p:spPr bwMode="auto">
          <a:xfrm>
            <a:off x="1619250" y="1125538"/>
            <a:ext cx="6030913" cy="368300"/>
          </a:xfrm>
          <a:prstGeom prst="rect">
            <a:avLst/>
          </a:prstGeom>
          <a:noFill/>
          <a:ln w="9525">
            <a:noFill/>
            <a:miter lim="800000"/>
            <a:headEnd/>
            <a:tailEnd/>
          </a:ln>
        </p:spPr>
        <p:txBody>
          <a:bodyPr>
            <a:spAutoFit/>
          </a:bodyPr>
          <a:lstStyle/>
          <a:p>
            <a:r>
              <a:rPr lang="ru-RU">
                <a:solidFill>
                  <a:srgbClr val="FF0000"/>
                </a:solidFill>
                <a:latin typeface="Segoe Print" pitchFamily="2" charset="0"/>
              </a:rPr>
              <a:t>Запасное</a:t>
            </a:r>
          </a:p>
        </p:txBody>
      </p:sp>
      <p:sp>
        <p:nvSpPr>
          <p:cNvPr id="22" name="Прямоугольник 21"/>
          <p:cNvSpPr>
            <a:spLocks noChangeArrowheads="1"/>
          </p:cNvSpPr>
          <p:nvPr/>
        </p:nvSpPr>
        <p:spPr bwMode="auto">
          <a:xfrm>
            <a:off x="1547813" y="1484313"/>
            <a:ext cx="7345362" cy="369887"/>
          </a:xfrm>
          <a:prstGeom prst="rect">
            <a:avLst/>
          </a:prstGeom>
          <a:noFill/>
          <a:ln w="9525">
            <a:noFill/>
            <a:miter lim="800000"/>
            <a:headEnd/>
            <a:tailEnd/>
          </a:ln>
        </p:spPr>
        <p:txBody>
          <a:bodyPr>
            <a:spAutoFit/>
          </a:bodyPr>
          <a:lstStyle/>
          <a:p>
            <a:r>
              <a:rPr lang="ru-RU">
                <a:latin typeface="Segoe Print" pitchFamily="2" charset="0"/>
              </a:rPr>
              <a:t>Чем их больше, тем вес меньше. Что это? </a:t>
            </a:r>
          </a:p>
        </p:txBody>
      </p:sp>
      <p:sp>
        <p:nvSpPr>
          <p:cNvPr id="23" name="Прямоугольник 22"/>
          <p:cNvSpPr>
            <a:spLocks noChangeArrowheads="1"/>
          </p:cNvSpPr>
          <p:nvPr/>
        </p:nvSpPr>
        <p:spPr bwMode="auto">
          <a:xfrm>
            <a:off x="1619250" y="1773238"/>
            <a:ext cx="4572000" cy="368300"/>
          </a:xfrm>
          <a:prstGeom prst="rect">
            <a:avLst/>
          </a:prstGeom>
          <a:noFill/>
          <a:ln w="9525">
            <a:noFill/>
            <a:miter lim="800000"/>
            <a:headEnd/>
            <a:tailEnd/>
          </a:ln>
        </p:spPr>
        <p:txBody>
          <a:bodyPr>
            <a:spAutoFit/>
          </a:bodyPr>
          <a:lstStyle/>
          <a:p>
            <a:r>
              <a:rPr lang="ru-RU">
                <a:solidFill>
                  <a:srgbClr val="FF0000"/>
                </a:solidFill>
                <a:latin typeface="Segoe Print" pitchFamily="2" charset="0"/>
              </a:rPr>
              <a:t>Дырки</a:t>
            </a:r>
          </a:p>
        </p:txBody>
      </p:sp>
      <p:sp>
        <p:nvSpPr>
          <p:cNvPr id="24" name="Прямоугольник 23"/>
          <p:cNvSpPr>
            <a:spLocks noChangeArrowheads="1"/>
          </p:cNvSpPr>
          <p:nvPr/>
        </p:nvSpPr>
        <p:spPr bwMode="auto">
          <a:xfrm>
            <a:off x="1331913" y="2060575"/>
            <a:ext cx="7416800" cy="646113"/>
          </a:xfrm>
          <a:prstGeom prst="rect">
            <a:avLst/>
          </a:prstGeom>
          <a:noFill/>
          <a:ln w="9525">
            <a:noFill/>
            <a:miter lim="800000"/>
            <a:headEnd/>
            <a:tailEnd/>
          </a:ln>
        </p:spPr>
        <p:txBody>
          <a:bodyPr>
            <a:spAutoFit/>
          </a:bodyPr>
          <a:lstStyle/>
          <a:p>
            <a:r>
              <a:rPr lang="ru-RU">
                <a:latin typeface="Segoe Print" pitchFamily="2" charset="0"/>
              </a:rPr>
              <a:t>Какое слово начинается с трех букв "Г" и заканчивается тремя буквами "Я"? </a:t>
            </a:r>
          </a:p>
        </p:txBody>
      </p:sp>
      <p:sp>
        <p:nvSpPr>
          <p:cNvPr id="25" name="Прямоугольник 24"/>
          <p:cNvSpPr>
            <a:spLocks noChangeArrowheads="1"/>
          </p:cNvSpPr>
          <p:nvPr/>
        </p:nvSpPr>
        <p:spPr bwMode="auto">
          <a:xfrm>
            <a:off x="1692275" y="2636838"/>
            <a:ext cx="4572000" cy="369887"/>
          </a:xfrm>
          <a:prstGeom prst="rect">
            <a:avLst/>
          </a:prstGeom>
          <a:noFill/>
          <a:ln w="9525">
            <a:noFill/>
            <a:miter lim="800000"/>
            <a:headEnd/>
            <a:tailEnd/>
          </a:ln>
        </p:spPr>
        <p:txBody>
          <a:bodyPr>
            <a:spAutoFit/>
          </a:bodyPr>
          <a:lstStyle/>
          <a:p>
            <a:r>
              <a:rPr lang="ru-RU">
                <a:solidFill>
                  <a:srgbClr val="FF0000"/>
                </a:solidFill>
                <a:latin typeface="Segoe Print" pitchFamily="2" charset="0"/>
              </a:rPr>
              <a:t>Тригонометрия</a:t>
            </a:r>
          </a:p>
        </p:txBody>
      </p:sp>
      <p:sp>
        <p:nvSpPr>
          <p:cNvPr id="26" name="Прямоугольник 25"/>
          <p:cNvSpPr>
            <a:spLocks noChangeArrowheads="1"/>
          </p:cNvSpPr>
          <p:nvPr/>
        </p:nvSpPr>
        <p:spPr bwMode="auto">
          <a:xfrm>
            <a:off x="1403350" y="2997200"/>
            <a:ext cx="7056438" cy="368300"/>
          </a:xfrm>
          <a:prstGeom prst="rect">
            <a:avLst/>
          </a:prstGeom>
          <a:noFill/>
          <a:ln w="9525">
            <a:noFill/>
            <a:miter lim="800000"/>
            <a:headEnd/>
            <a:tailEnd/>
          </a:ln>
        </p:spPr>
        <p:txBody>
          <a:bodyPr>
            <a:spAutoFit/>
          </a:bodyPr>
          <a:lstStyle/>
          <a:p>
            <a:r>
              <a:rPr lang="ru-RU">
                <a:latin typeface="Segoe Print" pitchFamily="2" charset="0"/>
              </a:rPr>
              <a:t>Не лает, не кусается, и точно так же называется. </a:t>
            </a:r>
          </a:p>
        </p:txBody>
      </p:sp>
      <p:sp>
        <p:nvSpPr>
          <p:cNvPr id="27" name="Прямоугольник 26"/>
          <p:cNvSpPr>
            <a:spLocks noChangeArrowheads="1"/>
          </p:cNvSpPr>
          <p:nvPr/>
        </p:nvSpPr>
        <p:spPr bwMode="auto">
          <a:xfrm>
            <a:off x="1547813" y="3357563"/>
            <a:ext cx="4572000" cy="368300"/>
          </a:xfrm>
          <a:prstGeom prst="rect">
            <a:avLst/>
          </a:prstGeom>
          <a:noFill/>
          <a:ln w="9525">
            <a:noFill/>
            <a:miter lim="800000"/>
            <a:headEnd/>
            <a:tailEnd/>
          </a:ln>
        </p:spPr>
        <p:txBody>
          <a:bodyPr>
            <a:spAutoFit/>
          </a:bodyPr>
          <a:lstStyle/>
          <a:p>
            <a:r>
              <a:rPr lang="ru-RU">
                <a:solidFill>
                  <a:srgbClr val="FF0000"/>
                </a:solidFill>
                <a:latin typeface="Segoe Print" pitchFamily="2" charset="0"/>
              </a:rPr>
              <a:t>@</a:t>
            </a:r>
          </a:p>
        </p:txBody>
      </p:sp>
      <p:sp>
        <p:nvSpPr>
          <p:cNvPr id="28" name="Прямоугольник 27"/>
          <p:cNvSpPr>
            <a:spLocks noChangeArrowheads="1"/>
          </p:cNvSpPr>
          <p:nvPr/>
        </p:nvSpPr>
        <p:spPr bwMode="auto">
          <a:xfrm>
            <a:off x="1476375" y="3644900"/>
            <a:ext cx="7199313" cy="369888"/>
          </a:xfrm>
          <a:prstGeom prst="rect">
            <a:avLst/>
          </a:prstGeom>
          <a:noFill/>
          <a:ln w="9525">
            <a:noFill/>
            <a:miter lim="800000"/>
            <a:headEnd/>
            <a:tailEnd/>
          </a:ln>
        </p:spPr>
        <p:txBody>
          <a:bodyPr>
            <a:spAutoFit/>
          </a:bodyPr>
          <a:lstStyle/>
          <a:p>
            <a:r>
              <a:rPr lang="ru-RU">
                <a:latin typeface="Segoe Print" pitchFamily="2" charset="0"/>
              </a:rPr>
              <a:t>Какими нотами можно измерить расстояние? </a:t>
            </a:r>
          </a:p>
        </p:txBody>
      </p:sp>
      <p:sp>
        <p:nvSpPr>
          <p:cNvPr id="29" name="Прямоугольник 28"/>
          <p:cNvSpPr>
            <a:spLocks noChangeArrowheads="1"/>
          </p:cNvSpPr>
          <p:nvPr/>
        </p:nvSpPr>
        <p:spPr bwMode="auto">
          <a:xfrm>
            <a:off x="1692275" y="3933825"/>
            <a:ext cx="4572000" cy="368300"/>
          </a:xfrm>
          <a:prstGeom prst="rect">
            <a:avLst/>
          </a:prstGeom>
          <a:noFill/>
          <a:ln w="9525">
            <a:noFill/>
            <a:miter lim="800000"/>
            <a:headEnd/>
            <a:tailEnd/>
          </a:ln>
        </p:spPr>
        <p:txBody>
          <a:bodyPr>
            <a:spAutoFit/>
          </a:bodyPr>
          <a:lstStyle/>
          <a:p>
            <a:r>
              <a:rPr lang="ru-RU">
                <a:solidFill>
                  <a:srgbClr val="FF0000"/>
                </a:solidFill>
                <a:latin typeface="Segoe Print" pitchFamily="2" charset="0"/>
              </a:rPr>
              <a:t>Ми-Ля-Ми</a:t>
            </a:r>
          </a:p>
        </p:txBody>
      </p:sp>
      <p:sp>
        <p:nvSpPr>
          <p:cNvPr id="30" name="Прямоугольник 29"/>
          <p:cNvSpPr>
            <a:spLocks noChangeArrowheads="1"/>
          </p:cNvSpPr>
          <p:nvPr/>
        </p:nvSpPr>
        <p:spPr bwMode="auto">
          <a:xfrm>
            <a:off x="1331913" y="4365625"/>
            <a:ext cx="7272337" cy="646113"/>
          </a:xfrm>
          <a:prstGeom prst="rect">
            <a:avLst/>
          </a:prstGeom>
          <a:noFill/>
          <a:ln w="9525">
            <a:noFill/>
            <a:miter lim="800000"/>
            <a:headEnd/>
            <a:tailEnd/>
          </a:ln>
        </p:spPr>
        <p:txBody>
          <a:bodyPr>
            <a:spAutoFit/>
          </a:bodyPr>
          <a:lstStyle/>
          <a:p>
            <a:r>
              <a:rPr lang="ru-RU">
                <a:latin typeface="Segoe Print" pitchFamily="2" charset="0"/>
              </a:rPr>
              <a:t>Что может в одно и то же время: стоять и ходить, висеть и стоять, ходить и лежать?          </a:t>
            </a:r>
          </a:p>
        </p:txBody>
      </p:sp>
      <p:sp>
        <p:nvSpPr>
          <p:cNvPr id="31" name="Прямоугольник 30"/>
          <p:cNvSpPr>
            <a:spLocks noChangeArrowheads="1"/>
          </p:cNvSpPr>
          <p:nvPr/>
        </p:nvSpPr>
        <p:spPr bwMode="auto">
          <a:xfrm>
            <a:off x="7308850" y="4797425"/>
            <a:ext cx="1008063" cy="368300"/>
          </a:xfrm>
          <a:prstGeom prst="rect">
            <a:avLst/>
          </a:prstGeom>
          <a:noFill/>
          <a:ln w="9525">
            <a:noFill/>
            <a:miter lim="800000"/>
            <a:headEnd/>
            <a:tailEnd/>
          </a:ln>
        </p:spPr>
        <p:txBody>
          <a:bodyPr>
            <a:spAutoFit/>
          </a:bodyPr>
          <a:lstStyle/>
          <a:p>
            <a:r>
              <a:rPr lang="ru-RU">
                <a:solidFill>
                  <a:srgbClr val="FF0000"/>
                </a:solidFill>
                <a:latin typeface="Segoe Print" pitchFamily="2" charset="0"/>
              </a:rPr>
              <a:t>Часы</a:t>
            </a:r>
            <a:endParaRPr lang="ru-RU">
              <a:latin typeface="Segoe Print" pitchFamily="2" charset="0"/>
            </a:endParaRPr>
          </a:p>
        </p:txBody>
      </p:sp>
      <p:sp>
        <p:nvSpPr>
          <p:cNvPr id="32" name="Прямоугольник 31"/>
          <p:cNvSpPr>
            <a:spLocks noChangeArrowheads="1"/>
          </p:cNvSpPr>
          <p:nvPr/>
        </p:nvSpPr>
        <p:spPr bwMode="auto">
          <a:xfrm>
            <a:off x="1331913" y="5013325"/>
            <a:ext cx="6696075" cy="369888"/>
          </a:xfrm>
          <a:prstGeom prst="rect">
            <a:avLst/>
          </a:prstGeom>
          <a:noFill/>
          <a:ln w="9525">
            <a:noFill/>
            <a:miter lim="800000"/>
            <a:headEnd/>
            <a:tailEnd/>
          </a:ln>
        </p:spPr>
        <p:txBody>
          <a:bodyPr>
            <a:spAutoFit/>
          </a:bodyPr>
          <a:lstStyle/>
          <a:p>
            <a:r>
              <a:rPr lang="ru-RU">
                <a:latin typeface="Segoe Print" pitchFamily="2" charset="0"/>
              </a:rPr>
              <a:t>Что можно приготовить, но съесть нельзя? </a:t>
            </a:r>
          </a:p>
        </p:txBody>
      </p:sp>
      <p:sp>
        <p:nvSpPr>
          <p:cNvPr id="33" name="Прямоугольник 32"/>
          <p:cNvSpPr>
            <a:spLocks noChangeArrowheads="1"/>
          </p:cNvSpPr>
          <p:nvPr/>
        </p:nvSpPr>
        <p:spPr bwMode="auto">
          <a:xfrm>
            <a:off x="1547813" y="5300663"/>
            <a:ext cx="4572000" cy="369887"/>
          </a:xfrm>
          <a:prstGeom prst="rect">
            <a:avLst/>
          </a:prstGeom>
          <a:noFill/>
          <a:ln w="9525">
            <a:noFill/>
            <a:miter lim="800000"/>
            <a:headEnd/>
            <a:tailEnd/>
          </a:ln>
        </p:spPr>
        <p:txBody>
          <a:bodyPr>
            <a:spAutoFit/>
          </a:bodyPr>
          <a:lstStyle/>
          <a:p>
            <a:r>
              <a:rPr lang="ru-RU">
                <a:solidFill>
                  <a:srgbClr val="FF0000"/>
                </a:solidFill>
                <a:latin typeface="Segoe Print" pitchFamily="2" charset="0"/>
              </a:rPr>
              <a:t>Домашнее задание</a:t>
            </a:r>
          </a:p>
        </p:txBody>
      </p:sp>
      <p:sp>
        <p:nvSpPr>
          <p:cNvPr id="34" name="Прямоугольник 33"/>
          <p:cNvSpPr>
            <a:spLocks noChangeArrowheads="1"/>
          </p:cNvSpPr>
          <p:nvPr/>
        </p:nvSpPr>
        <p:spPr bwMode="auto">
          <a:xfrm>
            <a:off x="1403350" y="5657850"/>
            <a:ext cx="5761038" cy="646113"/>
          </a:xfrm>
          <a:prstGeom prst="rect">
            <a:avLst/>
          </a:prstGeom>
          <a:noFill/>
          <a:ln w="9525">
            <a:noFill/>
            <a:miter lim="800000"/>
            <a:headEnd/>
            <a:tailEnd/>
          </a:ln>
        </p:spPr>
        <p:txBody>
          <a:bodyPr>
            <a:spAutoFit/>
          </a:bodyPr>
          <a:lstStyle/>
          <a:p>
            <a:r>
              <a:rPr lang="ru-RU">
                <a:latin typeface="Segoe Print" pitchFamily="2" charset="0"/>
              </a:rPr>
              <a:t>Электричка идет со скоростью 70 км/час. </a:t>
            </a:r>
          </a:p>
          <a:p>
            <a:r>
              <a:rPr lang="ru-RU">
                <a:latin typeface="Segoe Print" pitchFamily="2" charset="0"/>
              </a:rPr>
              <a:t>В какую сторону будет лететь дым? </a:t>
            </a:r>
            <a:endParaRPr lang="ru-RU">
              <a:solidFill>
                <a:srgbClr val="FF0000"/>
              </a:solidFill>
              <a:latin typeface="Segoe Print" pitchFamily="2" charset="0"/>
            </a:endParaRPr>
          </a:p>
        </p:txBody>
      </p:sp>
      <p:sp>
        <p:nvSpPr>
          <p:cNvPr id="35" name="Прямоугольник 34"/>
          <p:cNvSpPr>
            <a:spLocks noChangeArrowheads="1"/>
          </p:cNvSpPr>
          <p:nvPr/>
        </p:nvSpPr>
        <p:spPr bwMode="auto">
          <a:xfrm>
            <a:off x="1619250" y="6308725"/>
            <a:ext cx="4572000" cy="369888"/>
          </a:xfrm>
          <a:prstGeom prst="rect">
            <a:avLst/>
          </a:prstGeom>
          <a:noFill/>
          <a:ln w="9525">
            <a:noFill/>
            <a:miter lim="800000"/>
            <a:headEnd/>
            <a:tailEnd/>
          </a:ln>
        </p:spPr>
        <p:txBody>
          <a:bodyPr>
            <a:spAutoFit/>
          </a:bodyPr>
          <a:lstStyle/>
          <a:p>
            <a:r>
              <a:rPr lang="ru-RU">
                <a:solidFill>
                  <a:srgbClr val="FF0000"/>
                </a:solidFill>
                <a:latin typeface="Segoe Print" pitchFamily="2" charset="0"/>
              </a:rPr>
              <a:t>У электрички нет дыма.</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20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
                                        </p:tgtEl>
                                        <p:attrNameLst>
                                          <p:attrName>style.visibility</p:attrName>
                                        </p:attrNameLst>
                                      </p:cBhvr>
                                      <p:to>
                                        <p:strVal val="visible"/>
                                      </p:to>
                                    </p:set>
                                    <p:anim calcmode="discrete" valueType="clr">
                                      <p:cBhvr override="childStyle">
                                        <p:cTn id="12"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
                                        </p:tgtEl>
                                        <p:attrNameLst>
                                          <p:attrName>fillcolor</p:attrName>
                                        </p:attrNameLst>
                                      </p:cBhvr>
                                      <p:tavLst>
                                        <p:tav tm="0">
                                          <p:val>
                                            <p:clrVal>
                                              <a:schemeClr val="accent2"/>
                                            </p:clrVal>
                                          </p:val>
                                        </p:tav>
                                        <p:tav tm="50000">
                                          <p:val>
                                            <p:clrVal>
                                              <a:schemeClr val="hlink"/>
                                            </p:clrVal>
                                          </p:val>
                                        </p:tav>
                                      </p:tavLst>
                                    </p:anim>
                                    <p:set>
                                      <p:cBhvr>
                                        <p:cTn id="14" dur="80"/>
                                        <p:tgtEl>
                                          <p:spTgt spid="21"/>
                                        </p:tgtEl>
                                        <p:attrNameLst>
                                          <p:attrName>fill.type</p:attrName>
                                        </p:attrNameLst>
                                      </p:cBhvr>
                                      <p:to>
                                        <p:strVal val="solid"/>
                                      </p:to>
                                    </p:set>
                                  </p:childTnLst>
                                </p:cTn>
                              </p:par>
                            </p:childTnLst>
                          </p:cTn>
                        </p:par>
                        <p:par>
                          <p:cTn id="15" fill="hold">
                            <p:stCondLst>
                              <p:cond delay="36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3"/>
                                        </p:tgtEl>
                                        <p:attrNameLst>
                                          <p:attrName>style.visibility</p:attrName>
                                        </p:attrNameLst>
                                      </p:cBhvr>
                                      <p:to>
                                        <p:strVal val="visible"/>
                                      </p:to>
                                    </p:set>
                                    <p:anim calcmode="discrete" valueType="clr">
                                      <p:cBhvr override="childStyle">
                                        <p:cTn id="23"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3"/>
                                        </p:tgtEl>
                                        <p:attrNameLst>
                                          <p:attrName>fillcolor</p:attrName>
                                        </p:attrNameLst>
                                      </p:cBhvr>
                                      <p:tavLst>
                                        <p:tav tm="0">
                                          <p:val>
                                            <p:clrVal>
                                              <a:schemeClr val="accent2"/>
                                            </p:clrVal>
                                          </p:val>
                                        </p:tav>
                                        <p:tav tm="50000">
                                          <p:val>
                                            <p:clrVal>
                                              <a:schemeClr val="hlink"/>
                                            </p:clrVal>
                                          </p:val>
                                        </p:tav>
                                      </p:tavLst>
                                    </p:anim>
                                    <p:set>
                                      <p:cBhvr>
                                        <p:cTn id="25" dur="80"/>
                                        <p:tgtEl>
                                          <p:spTgt spid="23"/>
                                        </p:tgtEl>
                                        <p:attrNameLst>
                                          <p:attrName>fill.type</p:attrName>
                                        </p:attrNameLst>
                                      </p:cBhvr>
                                      <p:to>
                                        <p:strVal val="solid"/>
                                      </p:to>
                                    </p:set>
                                  </p:childTnLst>
                                </p:cTn>
                              </p:par>
                            </p:childTnLst>
                          </p:cTn>
                        </p:par>
                        <p:par>
                          <p:cTn id="26" fill="hold">
                            <p:stCondLst>
                              <p:cond delay="24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25"/>
                                        </p:tgtEl>
                                        <p:attrNameLst>
                                          <p:attrName>style.visibility</p:attrName>
                                        </p:attrNameLst>
                                      </p:cBhvr>
                                      <p:to>
                                        <p:strVal val="visible"/>
                                      </p:to>
                                    </p:set>
                                    <p:anim calcmode="discrete" valueType="clr">
                                      <p:cBhvr override="childStyle">
                                        <p:cTn id="3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5"/>
                                        </p:tgtEl>
                                        <p:attrNameLst>
                                          <p:attrName>fillcolor</p:attrName>
                                        </p:attrNameLst>
                                      </p:cBhvr>
                                      <p:tavLst>
                                        <p:tav tm="0">
                                          <p:val>
                                            <p:clrVal>
                                              <a:schemeClr val="accent2"/>
                                            </p:clrVal>
                                          </p:val>
                                        </p:tav>
                                        <p:tav tm="50000">
                                          <p:val>
                                            <p:clrVal>
                                              <a:schemeClr val="hlink"/>
                                            </p:clrVal>
                                          </p:val>
                                        </p:tav>
                                      </p:tavLst>
                                    </p:anim>
                                    <p:set>
                                      <p:cBhvr>
                                        <p:cTn id="36" dur="80"/>
                                        <p:tgtEl>
                                          <p:spTgt spid="25"/>
                                        </p:tgtEl>
                                        <p:attrNameLst>
                                          <p:attrName>fill.type</p:attrName>
                                        </p:attrNameLst>
                                      </p:cBhvr>
                                      <p:to>
                                        <p:strVal val="solid"/>
                                      </p:to>
                                    </p:set>
                                  </p:childTnLst>
                                </p:cTn>
                              </p:par>
                            </p:childTnLst>
                          </p:cTn>
                        </p:par>
                        <p:par>
                          <p:cTn id="37" fill="hold">
                            <p:stCondLst>
                              <p:cond delay="56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27"/>
                                        </p:tgtEl>
                                        <p:attrNameLst>
                                          <p:attrName>style.visibility</p:attrName>
                                        </p:attrNameLst>
                                      </p:cBhvr>
                                      <p:to>
                                        <p:strVal val="visible"/>
                                      </p:to>
                                    </p:set>
                                    <p:anim calcmode="discrete" valueType="clr">
                                      <p:cBhvr override="childStyle">
                                        <p:cTn id="45"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7"/>
                                        </p:tgtEl>
                                        <p:attrNameLst>
                                          <p:attrName>fillcolor</p:attrName>
                                        </p:attrNameLst>
                                      </p:cBhvr>
                                      <p:tavLst>
                                        <p:tav tm="0">
                                          <p:val>
                                            <p:clrVal>
                                              <a:schemeClr val="accent2"/>
                                            </p:clrVal>
                                          </p:val>
                                        </p:tav>
                                        <p:tav tm="50000">
                                          <p:val>
                                            <p:clrVal>
                                              <a:schemeClr val="hlink"/>
                                            </p:clrVal>
                                          </p:val>
                                        </p:tav>
                                      </p:tavLst>
                                    </p:anim>
                                    <p:set>
                                      <p:cBhvr>
                                        <p:cTn id="47" dur="80"/>
                                        <p:tgtEl>
                                          <p:spTgt spid="27"/>
                                        </p:tgtEl>
                                        <p:attrNameLst>
                                          <p:attrName>fill.type</p:attrName>
                                        </p:attrNameLst>
                                      </p:cBhvr>
                                      <p:to>
                                        <p:strVal val="solid"/>
                                      </p:to>
                                    </p:set>
                                  </p:childTnLst>
                                </p:cTn>
                              </p:par>
                            </p:childTnLst>
                          </p:cTn>
                        </p:par>
                        <p:par>
                          <p:cTn id="48" fill="hold">
                            <p:stCondLst>
                              <p:cond delay="8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29"/>
                                        </p:tgtEl>
                                        <p:attrNameLst>
                                          <p:attrName>style.visibility</p:attrName>
                                        </p:attrNameLst>
                                      </p:cBhvr>
                                      <p:to>
                                        <p:strVal val="visible"/>
                                      </p:to>
                                    </p:set>
                                    <p:anim calcmode="discrete" valueType="clr">
                                      <p:cBhvr override="childStyle">
                                        <p:cTn id="5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9"/>
                                        </p:tgtEl>
                                        <p:attrNameLst>
                                          <p:attrName>fillcolor</p:attrName>
                                        </p:attrNameLst>
                                      </p:cBhvr>
                                      <p:tavLst>
                                        <p:tav tm="0">
                                          <p:val>
                                            <p:clrVal>
                                              <a:schemeClr val="accent2"/>
                                            </p:clrVal>
                                          </p:val>
                                        </p:tav>
                                        <p:tav tm="50000">
                                          <p:val>
                                            <p:clrVal>
                                              <a:schemeClr val="hlink"/>
                                            </p:clrVal>
                                          </p:val>
                                        </p:tav>
                                      </p:tavLst>
                                    </p:anim>
                                    <p:set>
                                      <p:cBhvr>
                                        <p:cTn id="58" dur="80"/>
                                        <p:tgtEl>
                                          <p:spTgt spid="29"/>
                                        </p:tgtEl>
                                        <p:attrNameLst>
                                          <p:attrName>fill.type</p:attrName>
                                        </p:attrNameLst>
                                      </p:cBhvr>
                                      <p:to>
                                        <p:strVal val="solid"/>
                                      </p:to>
                                    </p:set>
                                  </p:childTnLst>
                                </p:cTn>
                              </p:par>
                            </p:childTnLst>
                          </p:cTn>
                        </p:par>
                        <p:par>
                          <p:cTn id="59" fill="hold">
                            <p:stCondLst>
                              <p:cond delay="36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31"/>
                                        </p:tgtEl>
                                        <p:attrNameLst>
                                          <p:attrName>style.visibility</p:attrName>
                                        </p:attrNameLst>
                                      </p:cBhvr>
                                      <p:to>
                                        <p:strVal val="visible"/>
                                      </p:to>
                                    </p:set>
                                    <p:anim calcmode="discrete" valueType="clr">
                                      <p:cBhvr override="childStyle">
                                        <p:cTn id="6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1"/>
                                        </p:tgtEl>
                                        <p:attrNameLst>
                                          <p:attrName>fillcolor</p:attrName>
                                        </p:attrNameLst>
                                      </p:cBhvr>
                                      <p:tavLst>
                                        <p:tav tm="0">
                                          <p:val>
                                            <p:clrVal>
                                              <a:schemeClr val="accent2"/>
                                            </p:clrVal>
                                          </p:val>
                                        </p:tav>
                                        <p:tav tm="50000">
                                          <p:val>
                                            <p:clrVal>
                                              <a:schemeClr val="hlink"/>
                                            </p:clrVal>
                                          </p:val>
                                        </p:tav>
                                      </p:tavLst>
                                    </p:anim>
                                    <p:set>
                                      <p:cBhvr>
                                        <p:cTn id="69" dur="80"/>
                                        <p:tgtEl>
                                          <p:spTgt spid="31"/>
                                        </p:tgtEl>
                                        <p:attrNameLst>
                                          <p:attrName>fill.type</p:attrName>
                                        </p:attrNameLst>
                                      </p:cBhvr>
                                      <p:to>
                                        <p:strVal val="solid"/>
                                      </p:to>
                                    </p:set>
                                  </p:childTnLst>
                                </p:cTn>
                              </p:par>
                            </p:childTnLst>
                          </p:cTn>
                        </p:par>
                        <p:par>
                          <p:cTn id="70" fill="hold">
                            <p:stCondLst>
                              <p:cond delay="2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20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33"/>
                                        </p:tgtEl>
                                        <p:attrNameLst>
                                          <p:attrName>style.visibility</p:attrName>
                                        </p:attrNameLst>
                                      </p:cBhvr>
                                      <p:to>
                                        <p:strVal val="visible"/>
                                      </p:to>
                                    </p:set>
                                    <p:anim calcmode="discrete" valueType="clr">
                                      <p:cBhvr override="childStyle">
                                        <p:cTn id="7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33"/>
                                        </p:tgtEl>
                                        <p:attrNameLst>
                                          <p:attrName>fillcolor</p:attrName>
                                        </p:attrNameLst>
                                      </p:cBhvr>
                                      <p:tavLst>
                                        <p:tav tm="0">
                                          <p:val>
                                            <p:clrVal>
                                              <a:schemeClr val="accent2"/>
                                            </p:clrVal>
                                          </p:val>
                                        </p:tav>
                                        <p:tav tm="50000">
                                          <p:val>
                                            <p:clrVal>
                                              <a:schemeClr val="hlink"/>
                                            </p:clrVal>
                                          </p:val>
                                        </p:tav>
                                      </p:tavLst>
                                    </p:anim>
                                    <p:set>
                                      <p:cBhvr>
                                        <p:cTn id="80" dur="80"/>
                                        <p:tgtEl>
                                          <p:spTgt spid="33"/>
                                        </p:tgtEl>
                                        <p:attrNameLst>
                                          <p:attrName>fill.type</p:attrName>
                                        </p:attrNameLst>
                                      </p:cBhvr>
                                      <p:to>
                                        <p:strVal val="solid"/>
                                      </p:to>
                                    </p:set>
                                  </p:childTnLst>
                                </p:cTn>
                              </p:par>
                            </p:childTnLst>
                          </p:cTn>
                        </p:par>
                        <p:par>
                          <p:cTn id="81" fill="hold">
                            <p:stCondLst>
                              <p:cond delay="640"/>
                            </p:stCondLst>
                            <p:childTnLst>
                              <p:par>
                                <p:cTn id="82" presetID="10"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20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35"/>
                                        </p:tgtEl>
                                        <p:attrNameLst>
                                          <p:attrName>style.visibility</p:attrName>
                                        </p:attrNameLst>
                                      </p:cBhvr>
                                      <p:to>
                                        <p:strVal val="visible"/>
                                      </p:to>
                                    </p:set>
                                    <p:anim calcmode="discrete" valueType="clr">
                                      <p:cBhvr override="childStyle">
                                        <p:cTn id="89"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35"/>
                                        </p:tgtEl>
                                        <p:attrNameLst>
                                          <p:attrName>fillcolor</p:attrName>
                                        </p:attrNameLst>
                                      </p:cBhvr>
                                      <p:tavLst>
                                        <p:tav tm="0">
                                          <p:val>
                                            <p:clrVal>
                                              <a:schemeClr val="accent2"/>
                                            </p:clrVal>
                                          </p:val>
                                        </p:tav>
                                        <p:tav tm="50000">
                                          <p:val>
                                            <p:clrVal>
                                              <a:schemeClr val="hlink"/>
                                            </p:clrVal>
                                          </p:val>
                                        </p:tav>
                                      </p:tavLst>
                                    </p:anim>
                                    <p:set>
                                      <p:cBhvr>
                                        <p:cTn id="91" dur="80"/>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1547813" y="836613"/>
            <a:ext cx="7416800" cy="708025"/>
          </a:xfrm>
          <a:prstGeom prst="rect">
            <a:avLst/>
          </a:prstGeom>
          <a:noFill/>
          <a:ln w="9525">
            <a:noFill/>
            <a:miter lim="800000"/>
            <a:headEnd/>
            <a:tailEnd/>
          </a:ln>
        </p:spPr>
        <p:txBody>
          <a:bodyPr>
            <a:spAutoFit/>
          </a:bodyPr>
          <a:lstStyle/>
          <a:p>
            <a:pPr algn="ctr"/>
            <a:r>
              <a:rPr lang="ru-RU" sz="2000" b="1">
                <a:solidFill>
                  <a:srgbClr val="C00000"/>
                </a:solidFill>
                <a:latin typeface="Segoe Script" pitchFamily="34" charset="0"/>
              </a:rPr>
              <a:t>Установить  связь между  функцией  и значением ее производной</a:t>
            </a:r>
          </a:p>
        </p:txBody>
      </p:sp>
      <p:sp>
        <p:nvSpPr>
          <p:cNvPr id="17411" name="Rectangle 2"/>
          <p:cNvSpPr>
            <a:spLocks noChangeArrowheads="1"/>
          </p:cNvSpPr>
          <p:nvPr/>
        </p:nvSpPr>
        <p:spPr bwMode="auto">
          <a:xfrm>
            <a:off x="2000250" y="2428875"/>
            <a:ext cx="2427288" cy="568325"/>
          </a:xfrm>
          <a:prstGeom prst="rect">
            <a:avLst/>
          </a:prstGeom>
          <a:solidFill>
            <a:srgbClr val="FFFFFF"/>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a:latin typeface="Calibri" pitchFamily="34" charset="0"/>
                <a:cs typeface="Times New Roman" pitchFamily="18" charset="0"/>
              </a:rPr>
              <a:t>(х</a:t>
            </a:r>
            <a:r>
              <a:rPr lang="ru-RU" sz="2400" baseline="30000">
                <a:latin typeface="Calibri" pitchFamily="34" charset="0"/>
                <a:cs typeface="Times New Roman" pitchFamily="18" charset="0"/>
              </a:rPr>
              <a:t>2</a:t>
            </a:r>
            <a:r>
              <a:rPr lang="ru-RU" sz="2400">
                <a:latin typeface="Calibri" pitchFamily="34" charset="0"/>
                <a:cs typeface="Times New Roman" pitchFamily="18" charset="0"/>
              </a:rPr>
              <a:t>)</a:t>
            </a:r>
            <a:r>
              <a:rPr lang="ru-RU" sz="2400" baseline="30000">
                <a:latin typeface="Calibri" pitchFamily="34" charset="0"/>
                <a:cs typeface="Times New Roman" pitchFamily="18" charset="0"/>
              </a:rPr>
              <a:t>I</a:t>
            </a:r>
          </a:p>
          <a:p>
            <a:pPr>
              <a:defRPr/>
            </a:pPr>
            <a:endParaRPr lang="ru-RU" sz="2400">
              <a:latin typeface="Calibri" pitchFamily="34" charset="0"/>
              <a:cs typeface="Times New Roman" pitchFamily="18" charset="0"/>
            </a:endParaRPr>
          </a:p>
        </p:txBody>
      </p:sp>
      <p:sp>
        <p:nvSpPr>
          <p:cNvPr id="17412" name="Rectangle 3"/>
          <p:cNvSpPr>
            <a:spLocks noChangeArrowheads="1"/>
          </p:cNvSpPr>
          <p:nvPr/>
        </p:nvSpPr>
        <p:spPr bwMode="auto">
          <a:xfrm>
            <a:off x="1042988" y="5157788"/>
            <a:ext cx="2520950" cy="647700"/>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a:p>
        </p:txBody>
      </p:sp>
      <p:sp>
        <p:nvSpPr>
          <p:cNvPr id="17413" name="Rectangle 3"/>
          <p:cNvSpPr>
            <a:spLocks noChangeArrowheads="1"/>
          </p:cNvSpPr>
          <p:nvPr/>
        </p:nvSpPr>
        <p:spPr bwMode="auto">
          <a:xfrm>
            <a:off x="2195513" y="3284538"/>
            <a:ext cx="2592387" cy="576262"/>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defRPr/>
            </a:pPr>
            <a:r>
              <a:rPr lang="ru-RU" sz="2400">
                <a:latin typeface="Calibri" pitchFamily="34" charset="0"/>
                <a:cs typeface="Times New Roman" pitchFamily="18" charset="0"/>
              </a:rPr>
              <a:t>(х∙(2х</a:t>
            </a:r>
            <a:r>
              <a:rPr lang="ru-RU" sz="2400" baseline="30000">
                <a:latin typeface="Calibri" pitchFamily="34" charset="0"/>
                <a:cs typeface="Times New Roman" pitchFamily="18" charset="0"/>
              </a:rPr>
              <a:t>12</a:t>
            </a:r>
            <a:r>
              <a:rPr lang="ru-RU" sz="2400">
                <a:latin typeface="Calibri" pitchFamily="34" charset="0"/>
                <a:cs typeface="Times New Roman" pitchFamily="18" charset="0"/>
              </a:rPr>
              <a:t>+37))</a:t>
            </a:r>
            <a:r>
              <a:rPr lang="ru-RU" sz="2400" baseline="30000">
                <a:latin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7414" name="Rectangle 3"/>
          <p:cNvSpPr>
            <a:spLocks noChangeArrowheads="1"/>
          </p:cNvSpPr>
          <p:nvPr/>
        </p:nvSpPr>
        <p:spPr bwMode="auto">
          <a:xfrm>
            <a:off x="1116013" y="4221163"/>
            <a:ext cx="1728787" cy="649287"/>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endParaRPr>
          </a:p>
        </p:txBody>
      </p:sp>
      <p:sp>
        <p:nvSpPr>
          <p:cNvPr id="17415" name="Rectangle 3"/>
          <p:cNvSpPr>
            <a:spLocks noChangeArrowheads="1"/>
          </p:cNvSpPr>
          <p:nvPr/>
        </p:nvSpPr>
        <p:spPr bwMode="auto">
          <a:xfrm>
            <a:off x="1116013" y="1700213"/>
            <a:ext cx="2128837" cy="492125"/>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a:latin typeface="Calibri" pitchFamily="34" charset="0"/>
              </a:rPr>
              <a:t>12</a:t>
            </a:r>
            <a:r>
              <a:rPr lang="ru-RU" sz="2400" baseline="30000">
                <a:latin typeface="Calibri" pitchFamily="34" charset="0"/>
              </a:rPr>
              <a:t>I</a:t>
            </a:r>
          </a:p>
          <a:p>
            <a:pPr>
              <a:defRPr/>
            </a:pPr>
            <a:endParaRPr lang="ru-RU" sz="2400">
              <a:latin typeface="Calibri" pitchFamily="34" charset="0"/>
            </a:endParaRPr>
          </a:p>
        </p:txBody>
      </p:sp>
      <p:sp>
        <p:nvSpPr>
          <p:cNvPr id="17416" name="Rectangle 3"/>
          <p:cNvSpPr>
            <a:spLocks noChangeArrowheads="1"/>
          </p:cNvSpPr>
          <p:nvPr/>
        </p:nvSpPr>
        <p:spPr bwMode="auto">
          <a:xfrm>
            <a:off x="6372225" y="4797425"/>
            <a:ext cx="1935163" cy="503238"/>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2400">
                <a:latin typeface="Calibri" pitchFamily="34" charset="0"/>
              </a:rPr>
              <a:t>0</a:t>
            </a:r>
            <a:endParaRPr lang="ru-RU" sz="2400">
              <a:latin typeface="Calibri" pitchFamily="34" charset="0"/>
            </a:endParaRPr>
          </a:p>
        </p:txBody>
      </p:sp>
      <p:sp>
        <p:nvSpPr>
          <p:cNvPr id="17417" name="Rectangle 3"/>
          <p:cNvSpPr>
            <a:spLocks noChangeArrowheads="1"/>
          </p:cNvSpPr>
          <p:nvPr/>
        </p:nvSpPr>
        <p:spPr bwMode="auto">
          <a:xfrm>
            <a:off x="5786438" y="3786188"/>
            <a:ext cx="2170112" cy="650875"/>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cs typeface="Times New Roman" pitchFamily="18" charset="0"/>
            </a:endParaRPr>
          </a:p>
        </p:txBody>
      </p:sp>
      <p:sp>
        <p:nvSpPr>
          <p:cNvPr id="17418" name="Rectangle 3"/>
          <p:cNvSpPr>
            <a:spLocks noChangeArrowheads="1"/>
          </p:cNvSpPr>
          <p:nvPr/>
        </p:nvSpPr>
        <p:spPr bwMode="auto">
          <a:xfrm>
            <a:off x="6588125" y="2924175"/>
            <a:ext cx="1935163" cy="504825"/>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a:latin typeface="Calibri" pitchFamily="34" charset="0"/>
              </a:rPr>
              <a:t>2х</a:t>
            </a:r>
            <a:endParaRPr lang="ru-RU" sz="2400" baseline="30000">
              <a:latin typeface="Calibri" pitchFamily="34" charset="0"/>
            </a:endParaRPr>
          </a:p>
          <a:p>
            <a:pPr>
              <a:defRPr/>
            </a:pPr>
            <a:endParaRPr lang="ru-RU" sz="2400"/>
          </a:p>
        </p:txBody>
      </p:sp>
      <p:sp>
        <p:nvSpPr>
          <p:cNvPr id="17419" name="Rectangle 3"/>
          <p:cNvSpPr>
            <a:spLocks noChangeArrowheads="1"/>
          </p:cNvSpPr>
          <p:nvPr/>
        </p:nvSpPr>
        <p:spPr bwMode="auto">
          <a:xfrm>
            <a:off x="6300788" y="1643063"/>
            <a:ext cx="1985962" cy="777875"/>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endParaRPr>
          </a:p>
        </p:txBody>
      </p:sp>
      <p:sp>
        <p:nvSpPr>
          <p:cNvPr id="17420" name="Rectangle 3"/>
          <p:cNvSpPr>
            <a:spLocks noChangeArrowheads="1"/>
          </p:cNvSpPr>
          <p:nvPr/>
        </p:nvSpPr>
        <p:spPr bwMode="auto">
          <a:xfrm>
            <a:off x="3995738" y="5516563"/>
            <a:ext cx="2447925" cy="715962"/>
          </a:xfrm>
          <a:prstGeom prst="rect">
            <a:avLst/>
          </a:prstGeom>
          <a:solidFill>
            <a:srgbClr val="FF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cs typeface="Times New Roman" pitchFamily="18" charset="0"/>
            </a:endParaRPr>
          </a:p>
        </p:txBody>
      </p:sp>
      <p:sp>
        <p:nvSpPr>
          <p:cNvPr id="16417" name="Rectangle 5"/>
          <p:cNvSpPr>
            <a:spLocks noChangeArrowheads="1"/>
          </p:cNvSpPr>
          <p:nvPr/>
        </p:nvSpPr>
        <p:spPr bwMode="auto">
          <a:xfrm>
            <a:off x="1905000" y="0"/>
            <a:ext cx="5037138" cy="830263"/>
          </a:xfrm>
          <a:prstGeom prst="rect">
            <a:avLst/>
          </a:prstGeom>
          <a:noFill/>
          <a:ln w="9525">
            <a:noFill/>
            <a:miter lim="800000"/>
            <a:headEnd/>
            <a:tailEnd/>
          </a:ln>
        </p:spPr>
        <p:txBody>
          <a:bodyPr wrap="none" anchor="ctr">
            <a:spAutoFit/>
          </a:bodyPr>
          <a:lstStyle/>
          <a:p>
            <a:pPr algn="ctr"/>
            <a:r>
              <a:rPr lang="ru-RU" sz="2400" b="1">
                <a:solidFill>
                  <a:srgbClr val="008080"/>
                </a:solidFill>
              </a:rPr>
              <a:t/>
            </a:r>
            <a:br>
              <a:rPr lang="ru-RU" sz="2400" b="1">
                <a:solidFill>
                  <a:srgbClr val="008080"/>
                </a:solidFill>
              </a:rPr>
            </a:br>
            <a:r>
              <a:rPr lang="ru-RU" sz="2400" b="1">
                <a:solidFill>
                  <a:srgbClr val="008080"/>
                </a:solidFill>
                <a:latin typeface="Segoe Script" pitchFamily="34" charset="0"/>
              </a:rPr>
              <a:t>ФУНКЦИЯ</a:t>
            </a:r>
            <a:r>
              <a:rPr lang="ru-RU" sz="2400" b="1">
                <a:solidFill>
                  <a:srgbClr val="008080"/>
                </a:solidFill>
              </a:rPr>
              <a:t> – </a:t>
            </a:r>
            <a:r>
              <a:rPr lang="ru-RU" sz="2400" b="1">
                <a:solidFill>
                  <a:srgbClr val="008080"/>
                </a:solidFill>
                <a:latin typeface="Segoe Script" pitchFamily="34" charset="0"/>
              </a:rPr>
              <a:t>ПРОИЗВОДНАЯ</a:t>
            </a:r>
            <a:endParaRPr lang="ru-RU" sz="2400">
              <a:solidFill>
                <a:srgbClr val="008080"/>
              </a:solidFill>
              <a:latin typeface="Segoe Script" pitchFamily="34" charset="0"/>
            </a:endParaRPr>
          </a:p>
        </p:txBody>
      </p:sp>
      <p:pic>
        <p:nvPicPr>
          <p:cNvPr id="16418"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69163" y="1643063"/>
            <a:ext cx="469900" cy="706437"/>
          </a:xfrm>
          <a:prstGeom prst="rect">
            <a:avLst/>
          </a:prstGeom>
          <a:noFill/>
          <a:ln w="9525">
            <a:noFill/>
            <a:miter lim="800000"/>
            <a:headEnd/>
            <a:tailEnd/>
          </a:ln>
        </p:spPr>
      </p:pic>
      <p:sp>
        <p:nvSpPr>
          <p:cNvPr id="16419" name="Rectangle 14"/>
          <p:cNvSpPr>
            <a:spLocks noChangeArrowheads="1"/>
          </p:cNvSpPr>
          <p:nvPr/>
        </p:nvSpPr>
        <p:spPr bwMode="auto">
          <a:xfrm>
            <a:off x="3143250" y="285750"/>
            <a:ext cx="9144000" cy="457200"/>
          </a:xfrm>
          <a:prstGeom prst="rect">
            <a:avLst/>
          </a:prstGeom>
          <a:noFill/>
          <a:ln w="9525">
            <a:noFill/>
            <a:miter lim="800000"/>
            <a:headEnd/>
            <a:tailEnd/>
          </a:ln>
        </p:spPr>
        <p:txBody>
          <a:bodyPr wrap="none" anchor="ctr">
            <a:spAutoFit/>
          </a:bodyPr>
          <a:lstStyle/>
          <a:p>
            <a:endParaRPr lang="ru-RU"/>
          </a:p>
        </p:txBody>
      </p:sp>
      <p:sp>
        <p:nvSpPr>
          <p:cNvPr id="16420"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16421" name="Picture 2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2275" y="4292600"/>
            <a:ext cx="428625" cy="512763"/>
          </a:xfrm>
          <a:prstGeom prst="rect">
            <a:avLst/>
          </a:prstGeom>
          <a:noFill/>
          <a:ln w="9525">
            <a:noFill/>
            <a:miter lim="800000"/>
            <a:headEnd/>
            <a:tailEnd/>
          </a:ln>
        </p:spPr>
      </p:pic>
      <p:sp>
        <p:nvSpPr>
          <p:cNvPr id="16422" name="Rectangle 20"/>
          <p:cNvSpPr>
            <a:spLocks noChangeArrowheads="1"/>
          </p:cNvSpPr>
          <p:nvPr/>
        </p:nvSpPr>
        <p:spPr bwMode="auto">
          <a:xfrm>
            <a:off x="1187450" y="4322763"/>
            <a:ext cx="1584325" cy="461962"/>
          </a:xfrm>
          <a:prstGeom prst="rect">
            <a:avLst/>
          </a:prstGeom>
          <a:noFill/>
          <a:ln w="9525">
            <a:noFill/>
            <a:miter lim="800000"/>
            <a:headEnd/>
            <a:tailEnd/>
          </a:ln>
        </p:spPr>
        <p:txBody>
          <a:bodyPr anchor="ctr">
            <a:spAutoFit/>
          </a:bodyPr>
          <a:lstStyle/>
          <a:p>
            <a:pPr algn="ctr" eaLnBrk="0" hangingPunct="0"/>
            <a:r>
              <a:rPr lang="ru-RU" sz="2400">
                <a:latin typeface="Calibri" pitchFamily="34" charset="0"/>
                <a:ea typeface="Calibri" pitchFamily="34" charset="0"/>
                <a:cs typeface="Times New Roman" pitchFamily="18" charset="0"/>
              </a:rPr>
              <a:t>(     )</a:t>
            </a:r>
            <a:r>
              <a:rPr lang="ru-RU" sz="2400" baseline="30000">
                <a:latin typeface="Calibri" pitchFamily="34" charset="0"/>
                <a:ea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6423"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6424" name="Rectangle 1"/>
          <p:cNvSpPr>
            <a:spLocks noChangeArrowheads="1"/>
          </p:cNvSpPr>
          <p:nvPr/>
        </p:nvSpPr>
        <p:spPr bwMode="auto">
          <a:xfrm>
            <a:off x="900113" y="5208588"/>
            <a:ext cx="2808287" cy="461962"/>
          </a:xfrm>
          <a:prstGeom prst="rect">
            <a:avLst/>
          </a:prstGeom>
          <a:noFill/>
          <a:ln w="9525">
            <a:noFill/>
            <a:miter lim="800000"/>
            <a:headEnd/>
            <a:tailEnd/>
          </a:ln>
        </p:spPr>
        <p:txBody>
          <a:bodyPr anchor="ctr">
            <a:spAutoFit/>
          </a:bodyPr>
          <a:lstStyle/>
          <a:p>
            <a:pPr algn="ctr" eaLnBrk="0" hangingPunct="0"/>
            <a:r>
              <a:rPr lang="ru-RU" sz="2400">
                <a:latin typeface="Calibri" pitchFamily="34" charset="0"/>
                <a:ea typeface="Calibri" pitchFamily="34" charset="0"/>
                <a:cs typeface="Times New Roman" pitchFamily="18" charset="0"/>
              </a:rPr>
              <a:t>(6х</a:t>
            </a:r>
            <a:r>
              <a:rPr lang="ru-RU" sz="2400" baseline="30000">
                <a:latin typeface="Calibri" pitchFamily="34" charset="0"/>
                <a:ea typeface="Calibri" pitchFamily="34" charset="0"/>
                <a:cs typeface="Times New Roman" pitchFamily="18" charset="0"/>
              </a:rPr>
              <a:t>2</a:t>
            </a:r>
            <a:r>
              <a:rPr lang="ru-RU" sz="2400">
                <a:latin typeface="Calibri" pitchFamily="34" charset="0"/>
                <a:ea typeface="Calibri" pitchFamily="34" charset="0"/>
                <a:cs typeface="Times New Roman" pitchFamily="18" charset="0"/>
              </a:rPr>
              <a:t>+37х)</a:t>
            </a:r>
            <a:r>
              <a:rPr lang="ru-RU" sz="2400" baseline="30000">
                <a:latin typeface="Calibri" pitchFamily="34" charset="0"/>
                <a:ea typeface="Calibri" pitchFamily="34" charset="0"/>
                <a:cs typeface="Times New Roman" pitchFamily="18" charset="0"/>
              </a:rPr>
              <a:t>I</a:t>
            </a:r>
            <a:endParaRPr lang="ru-RU" sz="100">
              <a:ea typeface="Calibri" pitchFamily="34" charset="0"/>
              <a:cs typeface="Times New Roman" pitchFamily="18" charset="0"/>
            </a:endParaRPr>
          </a:p>
        </p:txBody>
      </p:sp>
      <p:sp>
        <p:nvSpPr>
          <p:cNvPr id="16425" name="Rectangle 2"/>
          <p:cNvSpPr>
            <a:spLocks noChangeArrowheads="1"/>
          </p:cNvSpPr>
          <p:nvPr/>
        </p:nvSpPr>
        <p:spPr bwMode="auto">
          <a:xfrm>
            <a:off x="6367463" y="3881438"/>
            <a:ext cx="1128712" cy="461962"/>
          </a:xfrm>
          <a:prstGeom prst="rect">
            <a:avLst/>
          </a:prstGeom>
          <a:noFill/>
          <a:ln w="9525">
            <a:noFill/>
            <a:miter lim="800000"/>
            <a:headEnd/>
            <a:tailEnd/>
          </a:ln>
        </p:spPr>
        <p:txBody>
          <a:bodyPr wrap="none" anchor="ctr">
            <a:spAutoFit/>
          </a:bodyPr>
          <a:lstStyle/>
          <a:p>
            <a:pPr algn="ctr" eaLnBrk="0" hangingPunct="0"/>
            <a:r>
              <a:rPr lang="ru-RU" sz="2400">
                <a:latin typeface="Calibri" pitchFamily="34" charset="0"/>
                <a:ea typeface="Calibri" pitchFamily="34" charset="0"/>
                <a:cs typeface="Times New Roman" pitchFamily="18" charset="0"/>
              </a:rPr>
              <a:t>12х+37</a:t>
            </a:r>
          </a:p>
        </p:txBody>
      </p:sp>
      <p:sp>
        <p:nvSpPr>
          <p:cNvPr id="16426" name="Rectangle 3"/>
          <p:cNvSpPr>
            <a:spLocks noChangeArrowheads="1"/>
          </p:cNvSpPr>
          <p:nvPr/>
        </p:nvSpPr>
        <p:spPr bwMode="auto">
          <a:xfrm>
            <a:off x="4427538" y="5654675"/>
            <a:ext cx="1687512" cy="460375"/>
          </a:xfrm>
          <a:prstGeom prst="rect">
            <a:avLst/>
          </a:prstGeom>
          <a:noFill/>
          <a:ln w="9525">
            <a:noFill/>
            <a:miter lim="800000"/>
            <a:headEnd/>
            <a:tailEnd/>
          </a:ln>
        </p:spPr>
        <p:txBody>
          <a:bodyPr anchor="ctr">
            <a:spAutoFit/>
          </a:bodyPr>
          <a:lstStyle/>
          <a:p>
            <a:pPr algn="ctr" eaLnBrk="0" hangingPunct="0"/>
            <a:r>
              <a:rPr lang="ru-RU" sz="2400">
                <a:ea typeface="Calibri" pitchFamily="34" charset="0"/>
                <a:cs typeface="Times New Roman" pitchFamily="18" charset="0"/>
              </a:rPr>
              <a:t>26х</a:t>
            </a:r>
            <a:r>
              <a:rPr lang="ru-RU" sz="2400" baseline="30000">
                <a:ea typeface="Calibri" pitchFamily="34" charset="0"/>
                <a:cs typeface="Times New Roman" pitchFamily="18" charset="0"/>
              </a:rPr>
              <a:t>12</a:t>
            </a:r>
            <a:r>
              <a:rPr lang="ru-RU" sz="2400">
                <a:ea typeface="Calibri" pitchFamily="34" charset="0"/>
                <a:cs typeface="Times New Roman" pitchFamily="18" charset="0"/>
              </a:rPr>
              <a:t>+37</a:t>
            </a:r>
            <a:endParaRPr lang="ru-RU" sz="300">
              <a:ea typeface="Calibri" pitchFamily="34" charset="0"/>
              <a:cs typeface="Times New Roman" pitchFamily="18"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1547813" y="836613"/>
            <a:ext cx="7416800" cy="708025"/>
          </a:xfrm>
          <a:prstGeom prst="rect">
            <a:avLst/>
          </a:prstGeom>
          <a:noFill/>
          <a:ln w="9525">
            <a:noFill/>
            <a:miter lim="800000"/>
            <a:headEnd/>
            <a:tailEnd/>
          </a:ln>
        </p:spPr>
        <p:txBody>
          <a:bodyPr>
            <a:spAutoFit/>
          </a:bodyPr>
          <a:lstStyle/>
          <a:p>
            <a:pPr algn="ctr"/>
            <a:r>
              <a:rPr lang="ru-RU" sz="2000" b="1">
                <a:solidFill>
                  <a:srgbClr val="C00000"/>
                </a:solidFill>
                <a:latin typeface="Segoe Script" pitchFamily="34" charset="0"/>
              </a:rPr>
              <a:t>Установить  связь между  функцией  и значением ее производной</a:t>
            </a:r>
          </a:p>
        </p:txBody>
      </p:sp>
      <p:sp>
        <p:nvSpPr>
          <p:cNvPr id="18435" name="Rectangle 2"/>
          <p:cNvSpPr>
            <a:spLocks noChangeArrowheads="1"/>
          </p:cNvSpPr>
          <p:nvPr/>
        </p:nvSpPr>
        <p:spPr bwMode="auto">
          <a:xfrm>
            <a:off x="2051720" y="2348880"/>
            <a:ext cx="2427288" cy="568325"/>
          </a:xfrm>
          <a:prstGeom prst="rect">
            <a:avLst/>
          </a:prstGeom>
          <a:solidFill>
            <a:srgbClr val="FFC000"/>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dirty="0">
                <a:latin typeface="Calibri" pitchFamily="34" charset="0"/>
                <a:cs typeface="Times New Roman" pitchFamily="18" charset="0"/>
              </a:rPr>
              <a:t>(х</a:t>
            </a:r>
            <a:r>
              <a:rPr lang="ru-RU" sz="2400" baseline="30000" dirty="0">
                <a:latin typeface="Calibri" pitchFamily="34" charset="0"/>
                <a:cs typeface="Times New Roman" pitchFamily="18" charset="0"/>
              </a:rPr>
              <a:t>2</a:t>
            </a:r>
            <a:r>
              <a:rPr lang="ru-RU" sz="2400" dirty="0">
                <a:latin typeface="Calibri" pitchFamily="34" charset="0"/>
                <a:cs typeface="Times New Roman" pitchFamily="18" charset="0"/>
              </a:rPr>
              <a:t>)</a:t>
            </a:r>
            <a:r>
              <a:rPr lang="ru-RU" sz="2400" baseline="30000" dirty="0">
                <a:latin typeface="Calibri" pitchFamily="34" charset="0"/>
                <a:cs typeface="Times New Roman" pitchFamily="18" charset="0"/>
              </a:rPr>
              <a:t>I</a:t>
            </a:r>
          </a:p>
          <a:p>
            <a:pPr>
              <a:defRPr/>
            </a:pPr>
            <a:endParaRPr lang="ru-RU" sz="2400" dirty="0">
              <a:latin typeface="Calibri" pitchFamily="34" charset="0"/>
              <a:cs typeface="Times New Roman" pitchFamily="18" charset="0"/>
            </a:endParaRPr>
          </a:p>
        </p:txBody>
      </p:sp>
      <p:sp>
        <p:nvSpPr>
          <p:cNvPr id="18436" name="Rectangle 3"/>
          <p:cNvSpPr>
            <a:spLocks noChangeArrowheads="1"/>
          </p:cNvSpPr>
          <p:nvPr/>
        </p:nvSpPr>
        <p:spPr bwMode="auto">
          <a:xfrm>
            <a:off x="1042988" y="5157788"/>
            <a:ext cx="2520950" cy="647700"/>
          </a:xfrm>
          <a:prstGeom prst="rect">
            <a:avLst/>
          </a:prstGeom>
          <a:solidFill>
            <a:srgbClr val="92D05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a:p>
        </p:txBody>
      </p:sp>
      <p:sp>
        <p:nvSpPr>
          <p:cNvPr id="18437" name="Rectangle 3"/>
          <p:cNvSpPr>
            <a:spLocks noChangeArrowheads="1"/>
          </p:cNvSpPr>
          <p:nvPr/>
        </p:nvSpPr>
        <p:spPr bwMode="auto">
          <a:xfrm>
            <a:off x="2195513" y="3284538"/>
            <a:ext cx="2592387" cy="576262"/>
          </a:xfrm>
          <a:prstGeom prst="rect">
            <a:avLst/>
          </a:prstGeom>
          <a:solidFill>
            <a:srgbClr val="97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defRPr/>
            </a:pPr>
            <a:r>
              <a:rPr lang="ru-RU" sz="2400">
                <a:latin typeface="Calibri" pitchFamily="34" charset="0"/>
                <a:cs typeface="Times New Roman" pitchFamily="18" charset="0"/>
              </a:rPr>
              <a:t>(х∙(2х</a:t>
            </a:r>
            <a:r>
              <a:rPr lang="ru-RU" sz="2400" baseline="30000">
                <a:latin typeface="Calibri" pitchFamily="34" charset="0"/>
                <a:cs typeface="Times New Roman" pitchFamily="18" charset="0"/>
              </a:rPr>
              <a:t>12</a:t>
            </a:r>
            <a:r>
              <a:rPr lang="ru-RU" sz="2400">
                <a:latin typeface="Calibri" pitchFamily="34" charset="0"/>
                <a:cs typeface="Times New Roman" pitchFamily="18" charset="0"/>
              </a:rPr>
              <a:t>+37))</a:t>
            </a:r>
            <a:r>
              <a:rPr lang="ru-RU" sz="2400" baseline="30000">
                <a:latin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8438" name="Rectangle 3"/>
          <p:cNvSpPr>
            <a:spLocks noChangeArrowheads="1"/>
          </p:cNvSpPr>
          <p:nvPr/>
        </p:nvSpPr>
        <p:spPr bwMode="auto">
          <a:xfrm>
            <a:off x="1116013" y="4221163"/>
            <a:ext cx="1728787" cy="649287"/>
          </a:xfrm>
          <a:prstGeom prst="rect">
            <a:avLst/>
          </a:prstGeom>
          <a:solidFill>
            <a:srgbClr val="BBE0E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endParaRPr>
          </a:p>
        </p:txBody>
      </p:sp>
      <p:sp>
        <p:nvSpPr>
          <p:cNvPr id="18439" name="Rectangle 3"/>
          <p:cNvSpPr>
            <a:spLocks noChangeArrowheads="1"/>
          </p:cNvSpPr>
          <p:nvPr/>
        </p:nvSpPr>
        <p:spPr bwMode="auto">
          <a:xfrm>
            <a:off x="1116013" y="1700213"/>
            <a:ext cx="2128837" cy="492125"/>
          </a:xfrm>
          <a:prstGeom prst="rect">
            <a:avLst/>
          </a:prstGeom>
          <a:solidFill>
            <a:srgbClr val="FFFF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a:latin typeface="Calibri" pitchFamily="34" charset="0"/>
              </a:rPr>
              <a:t>12</a:t>
            </a:r>
            <a:r>
              <a:rPr lang="ru-RU" sz="2400" baseline="30000">
                <a:latin typeface="Calibri" pitchFamily="34" charset="0"/>
              </a:rPr>
              <a:t>I</a:t>
            </a:r>
          </a:p>
          <a:p>
            <a:pPr>
              <a:defRPr/>
            </a:pPr>
            <a:endParaRPr lang="ru-RU" sz="2400">
              <a:latin typeface="Calibri" pitchFamily="34" charset="0"/>
            </a:endParaRPr>
          </a:p>
        </p:txBody>
      </p:sp>
      <p:sp>
        <p:nvSpPr>
          <p:cNvPr id="18440" name="Rectangle 3"/>
          <p:cNvSpPr>
            <a:spLocks noChangeArrowheads="1"/>
          </p:cNvSpPr>
          <p:nvPr/>
        </p:nvSpPr>
        <p:spPr bwMode="auto">
          <a:xfrm>
            <a:off x="6372225" y="4797425"/>
            <a:ext cx="1935163" cy="503238"/>
          </a:xfrm>
          <a:prstGeom prst="rect">
            <a:avLst/>
          </a:prstGeom>
          <a:solidFill>
            <a:srgbClr val="FFFF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en-US" sz="2400">
                <a:latin typeface="Calibri" pitchFamily="34" charset="0"/>
              </a:rPr>
              <a:t>0</a:t>
            </a:r>
            <a:endParaRPr lang="ru-RU" sz="2400">
              <a:latin typeface="Calibri" pitchFamily="34" charset="0"/>
            </a:endParaRPr>
          </a:p>
        </p:txBody>
      </p:sp>
      <p:sp>
        <p:nvSpPr>
          <p:cNvPr id="18441" name="Rectangle 3"/>
          <p:cNvSpPr>
            <a:spLocks noChangeArrowheads="1"/>
          </p:cNvSpPr>
          <p:nvPr/>
        </p:nvSpPr>
        <p:spPr bwMode="auto">
          <a:xfrm>
            <a:off x="5786438" y="3786188"/>
            <a:ext cx="2170112" cy="650875"/>
          </a:xfrm>
          <a:prstGeom prst="rect">
            <a:avLst/>
          </a:prstGeom>
          <a:solidFill>
            <a:srgbClr val="92D05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cs typeface="Times New Roman" pitchFamily="18" charset="0"/>
            </a:endParaRPr>
          </a:p>
        </p:txBody>
      </p:sp>
      <p:sp>
        <p:nvSpPr>
          <p:cNvPr id="18442" name="Rectangle 3"/>
          <p:cNvSpPr>
            <a:spLocks noChangeArrowheads="1"/>
          </p:cNvSpPr>
          <p:nvPr/>
        </p:nvSpPr>
        <p:spPr bwMode="auto">
          <a:xfrm>
            <a:off x="6588125" y="2924175"/>
            <a:ext cx="1935163" cy="504825"/>
          </a:xfrm>
          <a:prstGeom prst="rect">
            <a:avLst/>
          </a:prstGeom>
          <a:solidFill>
            <a:srgbClr val="FFC0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ru-RU" sz="2400">
                <a:latin typeface="Calibri" pitchFamily="34" charset="0"/>
              </a:rPr>
              <a:t>2х</a:t>
            </a:r>
            <a:endParaRPr lang="ru-RU" sz="2400" baseline="30000">
              <a:latin typeface="Calibri" pitchFamily="34" charset="0"/>
            </a:endParaRPr>
          </a:p>
          <a:p>
            <a:pPr>
              <a:defRPr/>
            </a:pPr>
            <a:endParaRPr lang="ru-RU" sz="2400"/>
          </a:p>
        </p:txBody>
      </p:sp>
      <p:sp>
        <p:nvSpPr>
          <p:cNvPr id="8203" name="Rectangle 3"/>
          <p:cNvSpPr>
            <a:spLocks noChangeArrowheads="1"/>
          </p:cNvSpPr>
          <p:nvPr/>
        </p:nvSpPr>
        <p:spPr bwMode="auto">
          <a:xfrm>
            <a:off x="6516216" y="1700808"/>
            <a:ext cx="1985962" cy="777875"/>
          </a:xfrm>
          <a:prstGeom prst="rect">
            <a:avLst/>
          </a:prstGeom>
          <a:solidFill>
            <a:schemeClr val="accent5"/>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endParaRPr>
          </a:p>
        </p:txBody>
      </p:sp>
      <p:sp>
        <p:nvSpPr>
          <p:cNvPr id="18444" name="Rectangle 3"/>
          <p:cNvSpPr>
            <a:spLocks noChangeArrowheads="1"/>
          </p:cNvSpPr>
          <p:nvPr/>
        </p:nvSpPr>
        <p:spPr bwMode="auto">
          <a:xfrm>
            <a:off x="4211638" y="5876925"/>
            <a:ext cx="2303462" cy="571500"/>
          </a:xfrm>
          <a:prstGeom prst="rect">
            <a:avLst/>
          </a:prstGeom>
          <a:solidFill>
            <a:srgbClr val="97FFFF"/>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ru-RU" sz="2400">
              <a:latin typeface="Calibri" pitchFamily="34" charset="0"/>
              <a:cs typeface="Times New Roman" pitchFamily="18" charset="0"/>
            </a:endParaRPr>
          </a:p>
        </p:txBody>
      </p:sp>
      <p:sp>
        <p:nvSpPr>
          <p:cNvPr id="17441" name="Rectangle 5"/>
          <p:cNvSpPr>
            <a:spLocks noChangeArrowheads="1"/>
          </p:cNvSpPr>
          <p:nvPr/>
        </p:nvSpPr>
        <p:spPr bwMode="auto">
          <a:xfrm>
            <a:off x="1905000" y="0"/>
            <a:ext cx="5037138" cy="830263"/>
          </a:xfrm>
          <a:prstGeom prst="rect">
            <a:avLst/>
          </a:prstGeom>
          <a:noFill/>
          <a:ln w="9525">
            <a:noFill/>
            <a:miter lim="800000"/>
            <a:headEnd/>
            <a:tailEnd/>
          </a:ln>
        </p:spPr>
        <p:txBody>
          <a:bodyPr wrap="none" anchor="ctr">
            <a:spAutoFit/>
          </a:bodyPr>
          <a:lstStyle/>
          <a:p>
            <a:pPr algn="ctr"/>
            <a:r>
              <a:rPr lang="ru-RU" sz="2400" b="1">
                <a:solidFill>
                  <a:srgbClr val="008080"/>
                </a:solidFill>
              </a:rPr>
              <a:t/>
            </a:r>
            <a:br>
              <a:rPr lang="ru-RU" sz="2400" b="1">
                <a:solidFill>
                  <a:srgbClr val="008080"/>
                </a:solidFill>
              </a:rPr>
            </a:br>
            <a:r>
              <a:rPr lang="ru-RU" sz="2400" b="1">
                <a:solidFill>
                  <a:srgbClr val="008080"/>
                </a:solidFill>
                <a:latin typeface="Segoe Script" pitchFamily="34" charset="0"/>
              </a:rPr>
              <a:t>ФУНКЦИЯ</a:t>
            </a:r>
            <a:r>
              <a:rPr lang="ru-RU" sz="2400" b="1">
                <a:solidFill>
                  <a:srgbClr val="008080"/>
                </a:solidFill>
              </a:rPr>
              <a:t> – </a:t>
            </a:r>
            <a:r>
              <a:rPr lang="ru-RU" sz="2400" b="1">
                <a:solidFill>
                  <a:srgbClr val="008080"/>
                </a:solidFill>
                <a:latin typeface="Segoe Script" pitchFamily="34" charset="0"/>
              </a:rPr>
              <a:t>ПРОИЗВОДНАЯ</a:t>
            </a:r>
            <a:endParaRPr lang="ru-RU" sz="2400">
              <a:solidFill>
                <a:srgbClr val="008080"/>
              </a:solidFill>
              <a:latin typeface="Segoe Script" pitchFamily="34" charset="0"/>
            </a:endParaRPr>
          </a:p>
        </p:txBody>
      </p:sp>
      <p:pic>
        <p:nvPicPr>
          <p:cNvPr id="17442" name="Picture 1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35825" y="1773238"/>
            <a:ext cx="469900" cy="706437"/>
          </a:xfrm>
          <a:prstGeom prst="rect">
            <a:avLst/>
          </a:prstGeom>
          <a:noFill/>
          <a:ln w="9525">
            <a:noFill/>
            <a:miter lim="800000"/>
            <a:headEnd/>
            <a:tailEnd/>
          </a:ln>
        </p:spPr>
      </p:pic>
      <p:sp>
        <p:nvSpPr>
          <p:cNvPr id="17443" name="Rectangle 14"/>
          <p:cNvSpPr>
            <a:spLocks noChangeArrowheads="1"/>
          </p:cNvSpPr>
          <p:nvPr/>
        </p:nvSpPr>
        <p:spPr bwMode="auto">
          <a:xfrm>
            <a:off x="3143250" y="285750"/>
            <a:ext cx="9144000" cy="457200"/>
          </a:xfrm>
          <a:prstGeom prst="rect">
            <a:avLst/>
          </a:prstGeom>
          <a:noFill/>
          <a:ln w="9525">
            <a:noFill/>
            <a:miter lim="800000"/>
            <a:headEnd/>
            <a:tailEnd/>
          </a:ln>
        </p:spPr>
        <p:txBody>
          <a:bodyPr wrap="none" anchor="ctr">
            <a:spAutoFit/>
          </a:bodyPr>
          <a:lstStyle/>
          <a:p>
            <a:endParaRPr lang="ru-RU"/>
          </a:p>
        </p:txBody>
      </p:sp>
      <p:sp>
        <p:nvSpPr>
          <p:cNvPr id="17444"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17445" name="Picture 2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2275" y="4292600"/>
            <a:ext cx="428625" cy="512763"/>
          </a:xfrm>
          <a:prstGeom prst="rect">
            <a:avLst/>
          </a:prstGeom>
          <a:noFill/>
          <a:ln w="9525">
            <a:noFill/>
            <a:miter lim="800000"/>
            <a:headEnd/>
            <a:tailEnd/>
          </a:ln>
        </p:spPr>
      </p:pic>
      <p:sp>
        <p:nvSpPr>
          <p:cNvPr id="17446" name="Rectangle 20"/>
          <p:cNvSpPr>
            <a:spLocks noChangeArrowheads="1"/>
          </p:cNvSpPr>
          <p:nvPr/>
        </p:nvSpPr>
        <p:spPr bwMode="auto">
          <a:xfrm>
            <a:off x="1187450" y="4322763"/>
            <a:ext cx="1584325" cy="461962"/>
          </a:xfrm>
          <a:prstGeom prst="rect">
            <a:avLst/>
          </a:prstGeom>
          <a:noFill/>
          <a:ln w="9525">
            <a:noFill/>
            <a:miter lim="800000"/>
            <a:headEnd/>
            <a:tailEnd/>
          </a:ln>
        </p:spPr>
        <p:txBody>
          <a:bodyPr anchor="ctr">
            <a:spAutoFit/>
          </a:bodyPr>
          <a:lstStyle/>
          <a:p>
            <a:pPr algn="ctr" eaLnBrk="0" hangingPunct="0"/>
            <a:r>
              <a:rPr lang="ru-RU" sz="2400">
                <a:latin typeface="Calibri" pitchFamily="34" charset="0"/>
                <a:ea typeface="Calibri" pitchFamily="34" charset="0"/>
                <a:cs typeface="Times New Roman" pitchFamily="18" charset="0"/>
              </a:rPr>
              <a:t>(     )</a:t>
            </a:r>
            <a:r>
              <a:rPr lang="ru-RU" sz="2400" baseline="30000">
                <a:latin typeface="Calibri" pitchFamily="34" charset="0"/>
                <a:ea typeface="Calibri" pitchFamily="34" charset="0"/>
                <a:cs typeface="Times New Roman" pitchFamily="18" charset="0"/>
              </a:rPr>
              <a:t>I</a:t>
            </a:r>
            <a:endParaRPr lang="ru-RU" sz="2400">
              <a:latin typeface="Calibri" pitchFamily="34" charset="0"/>
              <a:ea typeface="Calibri" pitchFamily="34" charset="0"/>
              <a:cs typeface="Times New Roman" pitchFamily="18" charset="0"/>
            </a:endParaRPr>
          </a:p>
        </p:txBody>
      </p:sp>
      <p:sp>
        <p:nvSpPr>
          <p:cNvPr id="17447"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448" name="Rectangle 1"/>
          <p:cNvSpPr>
            <a:spLocks noChangeArrowheads="1"/>
          </p:cNvSpPr>
          <p:nvPr/>
        </p:nvSpPr>
        <p:spPr bwMode="auto">
          <a:xfrm>
            <a:off x="900113" y="5275263"/>
            <a:ext cx="2808287" cy="461962"/>
          </a:xfrm>
          <a:prstGeom prst="rect">
            <a:avLst/>
          </a:prstGeom>
          <a:noFill/>
          <a:ln w="9525">
            <a:noFill/>
            <a:miter lim="800000"/>
            <a:headEnd/>
            <a:tailEnd/>
          </a:ln>
        </p:spPr>
        <p:txBody>
          <a:bodyPr anchor="ctr">
            <a:spAutoFit/>
          </a:bodyPr>
          <a:lstStyle/>
          <a:p>
            <a:pPr algn="ctr" eaLnBrk="0" hangingPunct="0"/>
            <a:r>
              <a:rPr lang="ru-RU" sz="2400">
                <a:latin typeface="Calibri" pitchFamily="34" charset="0"/>
                <a:ea typeface="Calibri" pitchFamily="34" charset="0"/>
                <a:cs typeface="Times New Roman" pitchFamily="18" charset="0"/>
              </a:rPr>
              <a:t>(6х</a:t>
            </a:r>
            <a:r>
              <a:rPr lang="ru-RU" sz="2400" baseline="30000">
                <a:latin typeface="Calibri" pitchFamily="34" charset="0"/>
                <a:ea typeface="Calibri" pitchFamily="34" charset="0"/>
                <a:cs typeface="Times New Roman" pitchFamily="18" charset="0"/>
              </a:rPr>
              <a:t>2</a:t>
            </a:r>
            <a:r>
              <a:rPr lang="ru-RU" sz="2400">
                <a:latin typeface="Calibri" pitchFamily="34" charset="0"/>
                <a:ea typeface="Calibri" pitchFamily="34" charset="0"/>
                <a:cs typeface="Times New Roman" pitchFamily="18" charset="0"/>
              </a:rPr>
              <a:t>+37х)</a:t>
            </a:r>
            <a:r>
              <a:rPr lang="ru-RU" sz="2400" baseline="30000">
                <a:latin typeface="Calibri" pitchFamily="34" charset="0"/>
                <a:ea typeface="Calibri" pitchFamily="34" charset="0"/>
                <a:cs typeface="Times New Roman" pitchFamily="18" charset="0"/>
              </a:rPr>
              <a:t>I</a:t>
            </a:r>
            <a:endParaRPr lang="ru-RU" sz="100">
              <a:ea typeface="Calibri" pitchFamily="34" charset="0"/>
              <a:cs typeface="Times New Roman" pitchFamily="18" charset="0"/>
            </a:endParaRPr>
          </a:p>
        </p:txBody>
      </p:sp>
      <p:sp>
        <p:nvSpPr>
          <p:cNvPr id="17449" name="Rectangle 2"/>
          <p:cNvSpPr>
            <a:spLocks noChangeArrowheads="1"/>
          </p:cNvSpPr>
          <p:nvPr/>
        </p:nvSpPr>
        <p:spPr bwMode="auto">
          <a:xfrm>
            <a:off x="6367463" y="3881438"/>
            <a:ext cx="1128712" cy="461962"/>
          </a:xfrm>
          <a:prstGeom prst="rect">
            <a:avLst/>
          </a:prstGeom>
          <a:noFill/>
          <a:ln w="9525">
            <a:noFill/>
            <a:miter lim="800000"/>
            <a:headEnd/>
            <a:tailEnd/>
          </a:ln>
        </p:spPr>
        <p:txBody>
          <a:bodyPr wrap="none" anchor="ctr">
            <a:spAutoFit/>
          </a:bodyPr>
          <a:lstStyle/>
          <a:p>
            <a:pPr algn="ctr" eaLnBrk="0" hangingPunct="0"/>
            <a:r>
              <a:rPr lang="ru-RU" sz="2400">
                <a:latin typeface="Calibri" pitchFamily="34" charset="0"/>
                <a:ea typeface="Calibri" pitchFamily="34" charset="0"/>
                <a:cs typeface="Times New Roman" pitchFamily="18" charset="0"/>
              </a:rPr>
              <a:t>12х+37</a:t>
            </a:r>
          </a:p>
        </p:txBody>
      </p:sp>
      <p:sp>
        <p:nvSpPr>
          <p:cNvPr id="17450" name="Rectangle 3"/>
          <p:cNvSpPr>
            <a:spLocks noChangeArrowheads="1"/>
          </p:cNvSpPr>
          <p:nvPr/>
        </p:nvSpPr>
        <p:spPr bwMode="auto">
          <a:xfrm>
            <a:off x="4572000" y="5949950"/>
            <a:ext cx="1687513" cy="460375"/>
          </a:xfrm>
          <a:prstGeom prst="rect">
            <a:avLst/>
          </a:prstGeom>
          <a:noFill/>
          <a:ln w="9525">
            <a:noFill/>
            <a:miter lim="800000"/>
            <a:headEnd/>
            <a:tailEnd/>
          </a:ln>
        </p:spPr>
        <p:txBody>
          <a:bodyPr anchor="ctr">
            <a:spAutoFit/>
          </a:bodyPr>
          <a:lstStyle/>
          <a:p>
            <a:pPr algn="ctr" eaLnBrk="0" hangingPunct="0"/>
            <a:r>
              <a:rPr lang="ru-RU" sz="2400">
                <a:ea typeface="Calibri" pitchFamily="34" charset="0"/>
                <a:cs typeface="Times New Roman" pitchFamily="18" charset="0"/>
              </a:rPr>
              <a:t>26х</a:t>
            </a:r>
            <a:r>
              <a:rPr lang="ru-RU" sz="2400" baseline="30000">
                <a:ea typeface="Calibri" pitchFamily="34" charset="0"/>
                <a:cs typeface="Times New Roman" pitchFamily="18" charset="0"/>
              </a:rPr>
              <a:t>12</a:t>
            </a:r>
            <a:r>
              <a:rPr lang="ru-RU" sz="2400">
                <a:ea typeface="Calibri" pitchFamily="34" charset="0"/>
                <a:cs typeface="Times New Roman" pitchFamily="18" charset="0"/>
              </a:rPr>
              <a:t>+37</a:t>
            </a:r>
            <a:endParaRPr lang="ru-RU" sz="300">
              <a:ea typeface="Calibri" pitchFamily="34" charset="0"/>
              <a:cs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4"/>
          <p:cNvSpPr>
            <a:spLocks noGrp="1"/>
          </p:cNvSpPr>
          <p:nvPr>
            <p:ph type="title"/>
          </p:nvPr>
        </p:nvSpPr>
        <p:spPr>
          <a:xfrm>
            <a:off x="457200" y="620713"/>
            <a:ext cx="8229600" cy="796925"/>
          </a:xfrm>
        </p:spPr>
        <p:txBody>
          <a:bodyPr/>
          <a:lstStyle/>
          <a:p>
            <a:pPr eaLnBrk="1" hangingPunct="1"/>
            <a:r>
              <a:rPr lang="ru-RU" b="1" dirty="0" smtClean="0">
                <a:solidFill>
                  <a:srgbClr val="008080"/>
                </a:solidFill>
                <a:latin typeface="Gabriola" pitchFamily="82" charset="0"/>
              </a:rPr>
              <a:t>Тест </a:t>
            </a:r>
            <a:br>
              <a:rPr lang="ru-RU" b="1" dirty="0" smtClean="0">
                <a:solidFill>
                  <a:srgbClr val="008080"/>
                </a:solidFill>
                <a:latin typeface="Gabriola" pitchFamily="82" charset="0"/>
              </a:rPr>
            </a:br>
            <a:r>
              <a:rPr lang="ru-RU" sz="2800" dirty="0" smtClean="0">
                <a:solidFill>
                  <a:srgbClr val="C00000"/>
                </a:solidFill>
                <a:latin typeface="Segoe Script" pitchFamily="34" charset="0"/>
              </a:rPr>
              <a:t>Эта удивительная производная!</a:t>
            </a:r>
            <a:br>
              <a:rPr lang="ru-RU" sz="2800" dirty="0" smtClean="0">
                <a:solidFill>
                  <a:srgbClr val="C00000"/>
                </a:solidFill>
                <a:latin typeface="Segoe Script" pitchFamily="34" charset="0"/>
              </a:rPr>
            </a:br>
            <a:endParaRPr lang="ru-RU" b="1" dirty="0" smtClean="0">
              <a:solidFill>
                <a:srgbClr val="008080"/>
              </a:solidFill>
              <a:latin typeface="Gabriola" pitchFamily="82" charset="0"/>
            </a:endParaRPr>
          </a:p>
        </p:txBody>
      </p:sp>
      <p:pic>
        <p:nvPicPr>
          <p:cNvPr id="18435" name="Рисунок 9" descr="paw-163683_960_720.jpg"/>
          <p:cNvPicPr>
            <a:picLocks noChangeAspect="1"/>
          </p:cNvPicPr>
          <p:nvPr/>
        </p:nvPicPr>
        <p:blipFill>
          <a:blip r:embed="rId3" cstate="print"/>
          <a:srcRect/>
          <a:stretch>
            <a:fillRect/>
          </a:stretch>
        </p:blipFill>
        <p:spPr bwMode="auto">
          <a:xfrm>
            <a:off x="6804025" y="5676900"/>
            <a:ext cx="1974850" cy="1181100"/>
          </a:xfrm>
          <a:prstGeom prst="rect">
            <a:avLst/>
          </a:prstGeom>
          <a:noFill/>
          <a:ln w="9525">
            <a:noFill/>
            <a:miter lim="800000"/>
            <a:headEnd/>
            <a:tailEnd/>
          </a:ln>
        </p:spPr>
      </p:pic>
      <p:pic>
        <p:nvPicPr>
          <p:cNvPr id="19460" name="Picture 15"/>
          <p:cNvPicPr>
            <a:picLocks noGrp="1" noChangeAspect="1" noChangeArrowheads="1"/>
          </p:cNvPicPr>
          <p:nvPr>
            <p:ph sz="half" idx="2"/>
          </p:nvPr>
        </p:nvPicPr>
        <p:blipFill>
          <a:blip r:embed="rId4" cstate="print"/>
          <a:srcRect/>
          <a:stretch>
            <a:fillRect/>
          </a:stretch>
        </p:blipFill>
        <p:spPr>
          <a:xfrm>
            <a:off x="5003800" y="1628775"/>
            <a:ext cx="3744913" cy="4533900"/>
          </a:xfrm>
          <a:noFill/>
        </p:spPr>
      </p:pic>
      <p:pic>
        <p:nvPicPr>
          <p:cNvPr id="19461" name="Picture 18"/>
          <p:cNvPicPr>
            <a:picLocks noGrp="1" noChangeAspect="1" noChangeArrowheads="1"/>
          </p:cNvPicPr>
          <p:nvPr>
            <p:ph sz="half" idx="1"/>
          </p:nvPr>
        </p:nvPicPr>
        <p:blipFill>
          <a:blip r:embed="rId5" cstate="print"/>
          <a:srcRect/>
          <a:stretch>
            <a:fillRect/>
          </a:stretch>
        </p:blipFill>
        <p:spPr>
          <a:xfrm>
            <a:off x="971550" y="1557338"/>
            <a:ext cx="3887788" cy="5138737"/>
          </a:xfr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fade">
                                      <p:cBhvr>
                                        <p:cTn id="11" dur="2000"/>
                                        <p:tgtEl>
                                          <p:spTgt spid="1946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4"/>
          <p:cNvSpPr>
            <a:spLocks noGrp="1"/>
          </p:cNvSpPr>
          <p:nvPr>
            <p:ph type="ctrTitle"/>
          </p:nvPr>
        </p:nvSpPr>
        <p:spPr>
          <a:xfrm>
            <a:off x="971550" y="333375"/>
            <a:ext cx="7772400" cy="503238"/>
          </a:xfrm>
        </p:spPr>
        <p:txBody>
          <a:bodyPr/>
          <a:lstStyle/>
          <a:p>
            <a:pPr eaLnBrk="1" hangingPunct="1"/>
            <a:r>
              <a:rPr lang="ru-RU" sz="4800" b="1" smtClean="0">
                <a:solidFill>
                  <a:srgbClr val="008080"/>
                </a:solidFill>
                <a:latin typeface="Gabriola" pitchFamily="82" charset="0"/>
              </a:rPr>
              <a:t>Тест </a:t>
            </a:r>
          </a:p>
        </p:txBody>
      </p:sp>
      <p:pic>
        <p:nvPicPr>
          <p:cNvPr id="19459" name="Рисунок 9" descr="paw-163683_960_720.jpg"/>
          <p:cNvPicPr>
            <a:picLocks noChangeAspect="1"/>
          </p:cNvPicPr>
          <p:nvPr/>
        </p:nvPicPr>
        <p:blipFill>
          <a:blip r:embed="rId3" cstate="print"/>
          <a:srcRect/>
          <a:stretch>
            <a:fillRect/>
          </a:stretch>
        </p:blipFill>
        <p:spPr bwMode="auto">
          <a:xfrm>
            <a:off x="5580063" y="5013325"/>
            <a:ext cx="2767012" cy="1655763"/>
          </a:xfrm>
          <a:prstGeom prst="rect">
            <a:avLst/>
          </a:prstGeom>
          <a:noFill/>
          <a:ln w="9525">
            <a:noFill/>
            <a:miter lim="800000"/>
            <a:headEnd/>
            <a:tailEnd/>
          </a:ln>
        </p:spPr>
      </p:pic>
      <p:sp>
        <p:nvSpPr>
          <p:cNvPr id="5" name="Подзаголовок 4"/>
          <p:cNvSpPr>
            <a:spLocks noGrp="1"/>
          </p:cNvSpPr>
          <p:nvPr>
            <p:ph type="subTitle" idx="1"/>
          </p:nvPr>
        </p:nvSpPr>
        <p:spPr>
          <a:xfrm>
            <a:off x="1692275" y="1125538"/>
            <a:ext cx="6400800" cy="647700"/>
          </a:xfrm>
        </p:spPr>
        <p:txBody>
          <a:bodyPr/>
          <a:lstStyle/>
          <a:p>
            <a:r>
              <a:rPr lang="ru-RU" smtClean="0">
                <a:solidFill>
                  <a:srgbClr val="C00000"/>
                </a:solidFill>
                <a:latin typeface="Segoe Script" pitchFamily="34" charset="0"/>
              </a:rPr>
              <a:t>Взаимопроверка</a:t>
            </a:r>
          </a:p>
        </p:txBody>
      </p:sp>
      <p:graphicFrame>
        <p:nvGraphicFramePr>
          <p:cNvPr id="6" name="Таблица 5"/>
          <p:cNvGraphicFramePr>
            <a:graphicFrameLocks noGrp="1"/>
          </p:cNvGraphicFramePr>
          <p:nvPr/>
        </p:nvGraphicFramePr>
        <p:xfrm>
          <a:off x="971550" y="2349500"/>
          <a:ext cx="7596334" cy="1981553"/>
        </p:xfrm>
        <a:graphic>
          <a:graphicData uri="http://schemas.openxmlformats.org/drawingml/2006/table">
            <a:tbl>
              <a:tblPr firstRow="1" bandRow="1">
                <a:tableStyleId>{5940675A-B579-460E-94D1-54222C63F5DA}</a:tableStyleId>
              </a:tblPr>
              <a:tblGrid>
                <a:gridCol w="2304255"/>
                <a:gridCol w="720080"/>
                <a:gridCol w="720080"/>
                <a:gridCol w="648072"/>
                <a:gridCol w="720080"/>
                <a:gridCol w="648072"/>
                <a:gridCol w="648072"/>
                <a:gridCol w="720080"/>
                <a:gridCol w="467543"/>
              </a:tblGrid>
              <a:tr h="648071">
                <a:tc>
                  <a:txBody>
                    <a:bodyPr/>
                    <a:lstStyle/>
                    <a:p>
                      <a:pPr algn="ctr"/>
                      <a:r>
                        <a:rPr lang="ru-RU" sz="2400" b="1" dirty="0" smtClean="0">
                          <a:solidFill>
                            <a:schemeClr val="tx1"/>
                          </a:solidFill>
                          <a:latin typeface="Segoe Script" pitchFamily="34" charset="0"/>
                        </a:rPr>
                        <a:t>Задания</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1</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2</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3</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4</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5</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6</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7</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ru-RU" sz="2400" b="1" dirty="0" smtClean="0">
                          <a:latin typeface="Segoe Script" pitchFamily="34" charset="0"/>
                        </a:rPr>
                        <a:t>8</a:t>
                      </a:r>
                      <a:endParaRPr lang="ru-RU" sz="2400" b="1" dirty="0">
                        <a:solidFill>
                          <a:schemeClr val="tx1"/>
                        </a:solidFill>
                        <a:latin typeface="Segoe Script" pitchFamily="34" charset="0"/>
                      </a:endParaRPr>
                    </a:p>
                  </a:txBody>
                  <a:tcPr anchor="ctr">
                    <a:solidFill>
                      <a:schemeClr val="accent5"/>
                    </a:solidFill>
                  </a:tcPr>
                </a:tc>
              </a:tr>
              <a:tr h="666741">
                <a:tc>
                  <a:txBody>
                    <a:bodyPr/>
                    <a:lstStyle/>
                    <a:p>
                      <a:r>
                        <a:rPr lang="ru-RU" sz="2400" b="0" dirty="0" smtClean="0">
                          <a:solidFill>
                            <a:schemeClr val="tx1"/>
                          </a:solidFill>
                          <a:latin typeface="Segoe Script" pitchFamily="34" charset="0"/>
                        </a:rPr>
                        <a:t>Вариант</a:t>
                      </a:r>
                      <a:r>
                        <a:rPr lang="ru-RU" sz="2400" b="0" baseline="0" dirty="0" smtClean="0">
                          <a:solidFill>
                            <a:schemeClr val="tx1"/>
                          </a:solidFill>
                          <a:latin typeface="Segoe Script" pitchFamily="34" charset="0"/>
                        </a:rPr>
                        <a:t> </a:t>
                      </a:r>
                      <a:r>
                        <a:rPr lang="ru-RU" sz="2400" b="0" dirty="0" smtClean="0">
                          <a:solidFill>
                            <a:schemeClr val="tx1"/>
                          </a:solidFill>
                          <a:latin typeface="Segoe Script" pitchFamily="34" charset="0"/>
                        </a:rPr>
                        <a:t>1</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en-US" sz="2400" dirty="0" smtClean="0">
                          <a:latin typeface="Segoe Script" pitchFamily="34" charset="0"/>
                        </a:rPr>
                        <a:t>C</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D</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D</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B</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E</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E</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A</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E</a:t>
                      </a:r>
                      <a:endParaRPr lang="ru-RU" sz="2400" b="1" dirty="0">
                        <a:solidFill>
                          <a:schemeClr val="tx1"/>
                        </a:solidFill>
                        <a:latin typeface="Segoe Script" pitchFamily="34" charset="0"/>
                      </a:endParaRPr>
                    </a:p>
                  </a:txBody>
                  <a:tcPr anchor="ctr"/>
                </a:tc>
              </a:tr>
              <a:tr h="666741">
                <a:tc>
                  <a:txBody>
                    <a:bodyPr/>
                    <a:lstStyle/>
                    <a:p>
                      <a:r>
                        <a:rPr lang="ru-RU" sz="2400" dirty="0" smtClean="0">
                          <a:latin typeface="Segoe Script" pitchFamily="34" charset="0"/>
                        </a:rPr>
                        <a:t>Вариант</a:t>
                      </a:r>
                      <a:r>
                        <a:rPr lang="ru-RU" sz="2400" baseline="0" dirty="0" smtClean="0">
                          <a:latin typeface="Segoe Script" pitchFamily="34" charset="0"/>
                        </a:rPr>
                        <a:t> </a:t>
                      </a:r>
                      <a:r>
                        <a:rPr lang="ru-RU" sz="2400" dirty="0" smtClean="0">
                          <a:latin typeface="Segoe Script" pitchFamily="34" charset="0"/>
                        </a:rPr>
                        <a:t>2</a:t>
                      </a:r>
                      <a:endParaRPr lang="ru-RU" sz="2400" b="1" dirty="0">
                        <a:solidFill>
                          <a:schemeClr val="tx1"/>
                        </a:solidFill>
                        <a:latin typeface="Segoe Script" pitchFamily="34" charset="0"/>
                      </a:endParaRPr>
                    </a:p>
                  </a:txBody>
                  <a:tcPr anchor="ctr">
                    <a:solidFill>
                      <a:schemeClr val="accent5"/>
                    </a:solidFill>
                  </a:tcPr>
                </a:tc>
                <a:tc>
                  <a:txBody>
                    <a:bodyPr/>
                    <a:lstStyle/>
                    <a:p>
                      <a:pPr algn="ctr"/>
                      <a:r>
                        <a:rPr lang="en-US" sz="2400" dirty="0" smtClean="0">
                          <a:latin typeface="Segoe Script" pitchFamily="34" charset="0"/>
                        </a:rPr>
                        <a:t>C</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B</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B</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C</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E</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D</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B</a:t>
                      </a:r>
                      <a:endParaRPr lang="ru-RU" sz="2400" b="1" dirty="0">
                        <a:solidFill>
                          <a:schemeClr val="tx1"/>
                        </a:solidFill>
                        <a:latin typeface="Segoe Script" pitchFamily="34" charset="0"/>
                      </a:endParaRPr>
                    </a:p>
                  </a:txBody>
                  <a:tcPr anchor="ctr"/>
                </a:tc>
                <a:tc>
                  <a:txBody>
                    <a:bodyPr/>
                    <a:lstStyle/>
                    <a:p>
                      <a:pPr algn="ctr"/>
                      <a:r>
                        <a:rPr lang="en-US" sz="2400" dirty="0" smtClean="0">
                          <a:latin typeface="Segoe Script" pitchFamily="34" charset="0"/>
                        </a:rPr>
                        <a:t>C</a:t>
                      </a:r>
                      <a:endParaRPr lang="ru-RU" sz="2400" b="1" dirty="0">
                        <a:solidFill>
                          <a:schemeClr val="tx1"/>
                        </a:solidFill>
                        <a:latin typeface="Segoe Script" pitchFamily="34" charset="0"/>
                      </a:endParaRPr>
                    </a:p>
                  </a:txBody>
                  <a:tcPr anchor="ctr"/>
                </a:tc>
              </a:tr>
            </a:tbl>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Заголовок 4"/>
          <p:cNvSpPr>
            <a:spLocks noGrp="1"/>
          </p:cNvSpPr>
          <p:nvPr>
            <p:ph type="ctrTitle"/>
          </p:nvPr>
        </p:nvSpPr>
        <p:spPr>
          <a:xfrm>
            <a:off x="971550" y="0"/>
            <a:ext cx="7772400" cy="719138"/>
          </a:xfrm>
        </p:spPr>
        <p:txBody>
          <a:bodyPr/>
          <a:lstStyle/>
          <a:p>
            <a:pPr eaLnBrk="1" hangingPunct="1"/>
            <a:r>
              <a:rPr lang="ru-RU" sz="4800" b="1" smtClean="0">
                <a:solidFill>
                  <a:srgbClr val="008080"/>
                </a:solidFill>
                <a:latin typeface="Gabriola" pitchFamily="82" charset="0"/>
              </a:rPr>
              <a:t>Сведения из истории математики</a:t>
            </a:r>
          </a:p>
        </p:txBody>
      </p:sp>
      <p:sp>
        <p:nvSpPr>
          <p:cNvPr id="19460" name="Подзаголовок 10"/>
          <p:cNvSpPr>
            <a:spLocks noGrp="1"/>
          </p:cNvSpPr>
          <p:nvPr>
            <p:ph type="subTitle" idx="1"/>
          </p:nvPr>
        </p:nvSpPr>
        <p:spPr>
          <a:xfrm>
            <a:off x="2555875" y="908050"/>
            <a:ext cx="5111750" cy="1081088"/>
          </a:xfrm>
        </p:spPr>
        <p:txBody>
          <a:bodyPr/>
          <a:lstStyle/>
          <a:p>
            <a:pPr algn="l" eaLnBrk="1" hangingPunct="1"/>
            <a:r>
              <a:rPr lang="ru-RU" b="1" smtClean="0">
                <a:latin typeface="Gabriola" pitchFamily="82" charset="0"/>
              </a:rPr>
              <a:t>Физический смысл производной</a:t>
            </a:r>
          </a:p>
          <a:p>
            <a:pPr algn="l" eaLnBrk="1" hangingPunct="1"/>
            <a:r>
              <a:rPr lang="ru-RU" b="1" smtClean="0">
                <a:latin typeface="Gabriola" pitchFamily="82" charset="0"/>
              </a:rPr>
              <a:t>Геометрический смысл производной</a:t>
            </a:r>
            <a:endParaRPr lang="ru-RU" smtClean="0">
              <a:latin typeface="Gabriola" pitchFamily="82" charset="0"/>
            </a:endParaRPr>
          </a:p>
          <a:p>
            <a:pPr eaLnBrk="1" hangingPunct="1"/>
            <a:endParaRPr lang="ru-RU" smtClean="0"/>
          </a:p>
        </p:txBody>
      </p:sp>
      <p:pic>
        <p:nvPicPr>
          <p:cNvPr id="20484" name="Picture 6" descr="ÐÐ°ÑÑÐ¸Ð½ÐºÐ¸ Ð¿Ð¾ Ð·Ð°Ð¿ÑÐ¾ÑÑ Ð½ÑÑÑÐ¾Ð½"/>
          <p:cNvPicPr>
            <a:picLocks noChangeAspect="1" noChangeArrowheads="1"/>
          </p:cNvPicPr>
          <p:nvPr/>
        </p:nvPicPr>
        <p:blipFill>
          <a:blip r:embed="rId3" cstate="print"/>
          <a:srcRect/>
          <a:stretch>
            <a:fillRect/>
          </a:stretch>
        </p:blipFill>
        <p:spPr bwMode="auto">
          <a:xfrm>
            <a:off x="1476375" y="2133600"/>
            <a:ext cx="2474913" cy="3024188"/>
          </a:xfrm>
          <a:prstGeom prst="rect">
            <a:avLst/>
          </a:prstGeom>
          <a:noFill/>
          <a:ln w="9525">
            <a:noFill/>
            <a:miter lim="800000"/>
            <a:headEnd/>
            <a:tailEnd/>
          </a:ln>
        </p:spPr>
      </p:pic>
      <p:pic>
        <p:nvPicPr>
          <p:cNvPr id="20485" name="Picture 8" descr="ÐÐ°ÑÑÐ¸Ð½ÐºÐ¸ Ð¿Ð¾ Ð·Ð°Ð¿ÑÐ¾ÑÑ Ð»ÐµÐ¹Ð±Ð½Ð¸Ñ"/>
          <p:cNvPicPr>
            <a:picLocks noChangeAspect="1" noChangeArrowheads="1"/>
          </p:cNvPicPr>
          <p:nvPr/>
        </p:nvPicPr>
        <p:blipFill>
          <a:blip r:embed="rId4" cstate="print"/>
          <a:srcRect l="3937" t="2885" r="1564" b="4781"/>
          <a:stretch>
            <a:fillRect/>
          </a:stretch>
        </p:blipFill>
        <p:spPr bwMode="auto">
          <a:xfrm>
            <a:off x="5867400" y="2276475"/>
            <a:ext cx="1998663" cy="2665413"/>
          </a:xfrm>
          <a:prstGeom prst="rect">
            <a:avLst/>
          </a:prstGeom>
          <a:noFill/>
          <a:ln w="9525">
            <a:noFill/>
            <a:miter lim="800000"/>
            <a:headEnd/>
            <a:tailEnd/>
          </a:ln>
        </p:spPr>
      </p:pic>
      <p:sp>
        <p:nvSpPr>
          <p:cNvPr id="20486" name="TextBox 6"/>
          <p:cNvSpPr txBox="1">
            <a:spLocks noChangeArrowheads="1"/>
          </p:cNvSpPr>
          <p:nvPr/>
        </p:nvSpPr>
        <p:spPr bwMode="auto">
          <a:xfrm>
            <a:off x="5076825" y="5157788"/>
            <a:ext cx="3455988" cy="1477328"/>
          </a:xfrm>
          <a:prstGeom prst="rect">
            <a:avLst/>
          </a:prstGeom>
          <a:noFill/>
          <a:ln w="9525">
            <a:noFill/>
            <a:miter lim="800000"/>
            <a:headEnd/>
            <a:tailEnd/>
          </a:ln>
        </p:spPr>
        <p:txBody>
          <a:bodyPr>
            <a:spAutoFit/>
          </a:bodyPr>
          <a:lstStyle/>
          <a:p>
            <a:pPr algn="ctr"/>
            <a:r>
              <a:rPr lang="ru-RU" dirty="0"/>
              <a:t>Вильгельм Лейбниц </a:t>
            </a:r>
            <a:endParaRPr lang="ru-RU" dirty="0" smtClean="0"/>
          </a:p>
          <a:p>
            <a:pPr algn="ctr"/>
            <a:r>
              <a:rPr lang="ru-RU" dirty="0" smtClean="0"/>
              <a:t> немецкий математик </a:t>
            </a:r>
            <a:r>
              <a:rPr lang="ru-RU" dirty="0"/>
              <a:t>и физик  (1646-1716 гг.)</a:t>
            </a:r>
          </a:p>
          <a:p>
            <a:pPr algn="ctr"/>
            <a:r>
              <a:rPr lang="ru-RU" b="1" dirty="0">
                <a:hlinkClick r:id="rId5" action="ppaction://hlinksldjump"/>
              </a:rPr>
              <a:t>Открыл геометрический смысл производной </a:t>
            </a:r>
            <a:r>
              <a:rPr lang="ru-RU" b="1" dirty="0"/>
              <a:t>в 17-м в. </a:t>
            </a:r>
            <a:endParaRPr lang="ru-RU" dirty="0"/>
          </a:p>
        </p:txBody>
      </p:sp>
      <p:sp>
        <p:nvSpPr>
          <p:cNvPr id="20487" name="Прямоугольник 7"/>
          <p:cNvSpPr>
            <a:spLocks noChangeArrowheads="1"/>
          </p:cNvSpPr>
          <p:nvPr/>
        </p:nvSpPr>
        <p:spPr bwMode="auto">
          <a:xfrm>
            <a:off x="1042988" y="5084763"/>
            <a:ext cx="3384550" cy="1477962"/>
          </a:xfrm>
          <a:prstGeom prst="rect">
            <a:avLst/>
          </a:prstGeom>
          <a:noFill/>
          <a:ln w="9525">
            <a:noFill/>
            <a:miter lim="800000"/>
            <a:headEnd/>
            <a:tailEnd/>
          </a:ln>
        </p:spPr>
        <p:txBody>
          <a:bodyPr>
            <a:spAutoFit/>
          </a:bodyPr>
          <a:lstStyle/>
          <a:p>
            <a:pPr algn="ctr"/>
            <a:r>
              <a:rPr lang="ru-RU" dirty="0"/>
              <a:t>Исаак Ньютон</a:t>
            </a:r>
          </a:p>
          <a:p>
            <a:pPr algn="ctr"/>
            <a:r>
              <a:rPr lang="ru-RU" dirty="0"/>
              <a:t>английский физик  и математик (1643-1727 гг.)</a:t>
            </a:r>
          </a:p>
          <a:p>
            <a:pPr algn="ctr"/>
            <a:r>
              <a:rPr lang="ru-RU" b="1" dirty="0">
                <a:hlinkClick r:id="rId6" action="ppaction://hlinksldjump"/>
              </a:rPr>
              <a:t>Открыл </a:t>
            </a:r>
            <a:r>
              <a:rPr lang="ru-RU" b="1" dirty="0" smtClean="0">
                <a:hlinkClick r:id="rId6" action="ppaction://hlinksldjump"/>
              </a:rPr>
              <a:t>физический смысл </a:t>
            </a:r>
            <a:r>
              <a:rPr lang="ru-RU" b="1" dirty="0">
                <a:hlinkClick r:id="rId6" action="ppaction://hlinksldjump"/>
              </a:rPr>
              <a:t>производной </a:t>
            </a:r>
            <a:r>
              <a:rPr lang="ru-RU" b="1" dirty="0"/>
              <a:t>в 17-м в. </a:t>
            </a:r>
            <a:endParaRPr lang="ru-RU"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6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advAuto="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2189</Words>
  <Application>Microsoft Office PowerPoint</Application>
  <PresentationFormat>Экран (4:3)</PresentationFormat>
  <Paragraphs>350</Paragraphs>
  <Slides>30</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Оформление по умолчанию</vt:lpstr>
      <vt:lpstr>Equation</vt:lpstr>
      <vt:lpstr>Формула</vt:lpstr>
      <vt:lpstr>Слайд 1</vt:lpstr>
      <vt:lpstr>Слайд 2</vt:lpstr>
      <vt:lpstr>Знания имейте отличные,  решайте задачи  различные</vt:lpstr>
      <vt:lpstr>Шуточные  вопросы</vt:lpstr>
      <vt:lpstr>Слайд 5</vt:lpstr>
      <vt:lpstr>Слайд 6</vt:lpstr>
      <vt:lpstr>Тест  Эта удивительная производная! </vt:lpstr>
      <vt:lpstr>Тест </vt:lpstr>
      <vt:lpstr>Сведения из истории математики</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Дом</cp:lastModifiedBy>
  <cp:revision>144</cp:revision>
  <dcterms:created xsi:type="dcterms:W3CDTF">2010-04-28T15:07:56Z</dcterms:created>
  <dcterms:modified xsi:type="dcterms:W3CDTF">2018-04-08T15:51:46Z</dcterms:modified>
</cp:coreProperties>
</file>